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51" r:id="rId3"/>
    <p:sldId id="365" r:id="rId4"/>
    <p:sldId id="366" r:id="rId5"/>
    <p:sldId id="367" r:id="rId6"/>
    <p:sldId id="368" r:id="rId7"/>
    <p:sldId id="364" r:id="rId8"/>
    <p:sldId id="369" r:id="rId9"/>
    <p:sldId id="356" r:id="rId10"/>
    <p:sldId id="372" r:id="rId11"/>
    <p:sldId id="373" r:id="rId12"/>
    <p:sldId id="374" r:id="rId13"/>
    <p:sldId id="375" r:id="rId14"/>
    <p:sldId id="371" r:id="rId15"/>
    <p:sldId id="370" r:id="rId16"/>
    <p:sldId id="363" r:id="rId17"/>
    <p:sldId id="347" r:id="rId18"/>
    <p:sldId id="349" r:id="rId19"/>
    <p:sldId id="350" r:id="rId20"/>
    <p:sldId id="352" r:id="rId21"/>
    <p:sldId id="354" r:id="rId22"/>
    <p:sldId id="357" r:id="rId23"/>
    <p:sldId id="358" r:id="rId24"/>
    <p:sldId id="346" r:id="rId25"/>
    <p:sldId id="360" r:id="rId26"/>
    <p:sldId id="3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83"/>
    <p:restoredTop sz="95574"/>
  </p:normalViewPr>
  <p:slideViewPr>
    <p:cSldViewPr snapToGrid="0" snapToObjects="1">
      <p:cViewPr>
        <p:scale>
          <a:sx n="62" d="100"/>
          <a:sy n="62" d="100"/>
        </p:scale>
        <p:origin x="592" y="1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228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116F2-007C-2A46-9E16-1764082C0FD1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1A2AB-4FE8-7D43-8BB3-2D52582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9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7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13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15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7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33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87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5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77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5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82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5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11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3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47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10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72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44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06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60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5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0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8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7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01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4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5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72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3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F4A46-0F9A-6743-AFA4-5C30FD045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BB22A-28E3-CF4A-B251-297EAB75B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45D68-F38D-A34B-8CCE-D96D6597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EA10-B25B-2342-A14C-3FB0B662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E7C97-CCF0-3C45-819E-2F85DBE6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3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C115-0D6D-3245-90EC-6FC2080E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49A7E-F271-024E-9557-79A9FB414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92D9F-1164-2449-94CB-EE1B2373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1F0FE-FDA6-7A40-847B-B819A7E4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7574D-18C9-AA44-B836-9040BEFA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2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9BB87B-5842-A04A-9732-72FDD7612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8E779-1446-C545-BE0B-91F7C8C7E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258F2-32BD-4F4C-98DA-D5AF7E625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76A1C-0155-A248-8BEF-FEA5D083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D7BC1-9C16-C14E-B9CA-B5883623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4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DA1E-9D1D-3041-A740-F6116B9D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C108-9EC0-4D42-B74E-94F37F971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q"/>
              <a:defRPr>
                <a:latin typeface=""/>
              </a:defRPr>
            </a:lvl1pPr>
            <a:lvl2pPr marL="685800" indent="-228600">
              <a:buFont typeface="Wingdings" pitchFamily="2" charset="2"/>
              <a:buChar char="q"/>
              <a:defRPr>
                <a:latin typeface=""/>
              </a:defRPr>
            </a:lvl2pPr>
            <a:lvl3pPr marL="1143000" indent="-228600">
              <a:buFont typeface="Wingdings" pitchFamily="2" charset="2"/>
              <a:buChar char="q"/>
              <a:defRPr>
                <a:latin typeface=""/>
              </a:defRPr>
            </a:lvl3pPr>
            <a:lvl4pPr marL="1600200" indent="-228600">
              <a:buFont typeface="Wingdings" pitchFamily="2" charset="2"/>
              <a:buChar char="q"/>
              <a:defRPr>
                <a:latin typeface=""/>
              </a:defRPr>
            </a:lvl4pPr>
            <a:lvl5pPr marL="2057400" indent="-228600">
              <a:buFont typeface="Wingdings" pitchFamily="2" charset="2"/>
              <a:buChar char="q"/>
              <a:defRPr>
                <a:latin typeface="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D8796-1473-DA4A-8390-CAF48E60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4ECD-CABC-5749-A1BC-C593CCDC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EB39-8188-6D42-B12F-78B1C938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6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C38FB-5F1C-0C44-BA75-8409B3BD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D4A9E-5E89-284B-BC76-4697255D8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8BBDB-75FD-2141-A49E-25EABC8BD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F1D0-12EF-F24C-BA01-7CCDF7A6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F2E25-CDE1-564A-B8DE-F27BB6D4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8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6B58-2292-724A-A5C4-76EC3266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C4777-C524-2544-9116-4393AB43E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BF70E-6243-9441-B9A1-445F62804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0DD18-3450-FB4D-8692-2D4E3C9A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C9A95-D52B-1348-B0AB-96AF785E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F7250-2A97-8140-AE7F-D1C6A723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0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A7B6-14A3-1549-A536-4EEB481B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3E833-774A-B149-8945-440C3D3E6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10BFD-31E2-7D4C-B04E-70CC5F9CE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8A36C-70D1-9E41-9727-37642598C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F7FCB-60D4-CF45-9AC5-A591B6192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70E8A-B875-E347-941A-1A8A556F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B48532-E56A-4D47-AE58-4C5C9553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2F91D-D723-434C-BF0A-57257B32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8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F565-27AE-CE40-A68F-2525DDAC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6DA76-9917-2D4C-BA4C-34793DA8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A3D81-8B22-5C4C-B1ED-AA9EE33B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95A0F-3E5A-4341-9F60-3DB5CACE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3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A259A-E7CA-874A-A881-F45FCE4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7AA44-2E93-ED43-A3EB-5DF59F9B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441A7-1C6C-EC43-A6DE-73E026A8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4A41-991B-5A4B-AFE2-8BDD7E917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2EEE0-EC71-0345-B64A-8B623AA64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560B-3B3D-E94E-9D80-99AC4C68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E4BD6-4AB7-884F-AC1E-F5DE9FB7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D0F5-6A00-AA46-A0FC-34FF5A7B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AE4B1-7FDC-3342-A6F6-7AC2B473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9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FFE6-FBF8-3A4E-91A7-061FA0FB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64743-06D5-4A4F-B996-936C06A06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89E57-FD76-A246-9EE2-087C34874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20FFC-3F92-5640-8381-FD1D7562D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5A757-379C-8944-B2BF-E2427FB8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ADE62-34A0-8541-A057-889A3DED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86DAD-2ECB-A345-90AF-EAAEF313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E5BB7-F522-9842-BD88-9F346DF43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44C93-F346-3341-A57C-1307FD304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5331B-0576-B74B-AECD-2E7C12E3AD7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78B8E-B32C-BA47-A6BA-31AC84EB8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70AAE-C7F3-D244-A969-7FE610FAB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2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5F55-DE24-EF40-84B9-04A84302C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63" y="1404802"/>
            <a:ext cx="11777472" cy="998668"/>
          </a:xfrm>
        </p:spPr>
        <p:txBody>
          <a:bodyPr>
            <a:normAutofit/>
          </a:bodyPr>
          <a:lstStyle/>
          <a:p>
            <a:r>
              <a:rPr lang="en-US" b="1" dirty="0">
                <a:latin typeface=""/>
              </a:rPr>
              <a:t>Open-Source Intelligence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D9F87-9EAB-225F-C1E5-0FC26A439678}"/>
              </a:ext>
            </a:extLst>
          </p:cNvPr>
          <p:cNvSpPr txBox="1"/>
          <p:nvPr/>
        </p:nvSpPr>
        <p:spPr>
          <a:xfrm>
            <a:off x="9507071" y="5713795"/>
            <a:ext cx="2552481" cy="1015663"/>
          </a:xfrm>
          <a:custGeom>
            <a:avLst/>
            <a:gdLst>
              <a:gd name="connsiteX0" fmla="*/ 0 w 2552481"/>
              <a:gd name="connsiteY0" fmla="*/ 0 h 1015663"/>
              <a:gd name="connsiteX1" fmla="*/ 484971 w 2552481"/>
              <a:gd name="connsiteY1" fmla="*/ 0 h 1015663"/>
              <a:gd name="connsiteX2" fmla="*/ 918893 w 2552481"/>
              <a:gd name="connsiteY2" fmla="*/ 0 h 1015663"/>
              <a:gd name="connsiteX3" fmla="*/ 1480439 w 2552481"/>
              <a:gd name="connsiteY3" fmla="*/ 0 h 1015663"/>
              <a:gd name="connsiteX4" fmla="*/ 1965410 w 2552481"/>
              <a:gd name="connsiteY4" fmla="*/ 0 h 1015663"/>
              <a:gd name="connsiteX5" fmla="*/ 2552481 w 2552481"/>
              <a:gd name="connsiteY5" fmla="*/ 0 h 1015663"/>
              <a:gd name="connsiteX6" fmla="*/ 2552481 w 2552481"/>
              <a:gd name="connsiteY6" fmla="*/ 528145 h 1015663"/>
              <a:gd name="connsiteX7" fmla="*/ 2552481 w 2552481"/>
              <a:gd name="connsiteY7" fmla="*/ 1015663 h 1015663"/>
              <a:gd name="connsiteX8" fmla="*/ 2041985 w 2552481"/>
              <a:gd name="connsiteY8" fmla="*/ 1015663 h 1015663"/>
              <a:gd name="connsiteX9" fmla="*/ 1608063 w 2552481"/>
              <a:gd name="connsiteY9" fmla="*/ 1015663 h 1015663"/>
              <a:gd name="connsiteX10" fmla="*/ 1097567 w 2552481"/>
              <a:gd name="connsiteY10" fmla="*/ 1015663 h 1015663"/>
              <a:gd name="connsiteX11" fmla="*/ 587071 w 2552481"/>
              <a:gd name="connsiteY11" fmla="*/ 1015663 h 1015663"/>
              <a:gd name="connsiteX12" fmla="*/ 0 w 2552481"/>
              <a:gd name="connsiteY12" fmla="*/ 1015663 h 1015663"/>
              <a:gd name="connsiteX13" fmla="*/ 0 w 2552481"/>
              <a:gd name="connsiteY13" fmla="*/ 487518 h 1015663"/>
              <a:gd name="connsiteX14" fmla="*/ 0 w 2552481"/>
              <a:gd name="connsiteY14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2481" h="1015663" extrusionOk="0">
                <a:moveTo>
                  <a:pt x="0" y="0"/>
                </a:moveTo>
                <a:cubicBezTo>
                  <a:pt x="103674" y="-20779"/>
                  <a:pt x="277645" y="17978"/>
                  <a:pt x="484971" y="0"/>
                </a:cubicBezTo>
                <a:cubicBezTo>
                  <a:pt x="692297" y="-17978"/>
                  <a:pt x="758646" y="2631"/>
                  <a:pt x="918893" y="0"/>
                </a:cubicBezTo>
                <a:cubicBezTo>
                  <a:pt x="1079140" y="-2631"/>
                  <a:pt x="1243893" y="10538"/>
                  <a:pt x="1480439" y="0"/>
                </a:cubicBezTo>
                <a:cubicBezTo>
                  <a:pt x="1716985" y="-10538"/>
                  <a:pt x="1833401" y="39850"/>
                  <a:pt x="1965410" y="0"/>
                </a:cubicBezTo>
                <a:cubicBezTo>
                  <a:pt x="2097419" y="-39850"/>
                  <a:pt x="2303248" y="14119"/>
                  <a:pt x="2552481" y="0"/>
                </a:cubicBezTo>
                <a:cubicBezTo>
                  <a:pt x="2589528" y="247890"/>
                  <a:pt x="2498425" y="368422"/>
                  <a:pt x="2552481" y="528145"/>
                </a:cubicBezTo>
                <a:cubicBezTo>
                  <a:pt x="2606537" y="687869"/>
                  <a:pt x="2548062" y="800329"/>
                  <a:pt x="2552481" y="1015663"/>
                </a:cubicBezTo>
                <a:cubicBezTo>
                  <a:pt x="2420166" y="1018310"/>
                  <a:pt x="2159195" y="962195"/>
                  <a:pt x="2041985" y="1015663"/>
                </a:cubicBezTo>
                <a:cubicBezTo>
                  <a:pt x="1924775" y="1069131"/>
                  <a:pt x="1824557" y="989803"/>
                  <a:pt x="1608063" y="1015663"/>
                </a:cubicBezTo>
                <a:cubicBezTo>
                  <a:pt x="1391569" y="1041523"/>
                  <a:pt x="1348421" y="977679"/>
                  <a:pt x="1097567" y="1015663"/>
                </a:cubicBezTo>
                <a:cubicBezTo>
                  <a:pt x="846713" y="1053647"/>
                  <a:pt x="752629" y="1012395"/>
                  <a:pt x="587071" y="1015663"/>
                </a:cubicBezTo>
                <a:cubicBezTo>
                  <a:pt x="421513" y="1018931"/>
                  <a:pt x="234891" y="989751"/>
                  <a:pt x="0" y="1015663"/>
                </a:cubicBezTo>
                <a:cubicBezTo>
                  <a:pt x="-46128" y="867287"/>
                  <a:pt x="52856" y="599578"/>
                  <a:pt x="0" y="487518"/>
                </a:cubicBezTo>
                <a:cubicBezTo>
                  <a:pt x="-52856" y="375459"/>
                  <a:pt x="39118" y="230812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Data Science fo</a:t>
            </a:r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r Social Inquiry</a:t>
            </a:r>
            <a:r>
              <a:rPr lang="en-US" sz="20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,</a:t>
            </a:r>
          </a:p>
          <a:p>
            <a:pPr algn="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June 2023</a:t>
            </a:r>
            <a:endParaRPr lang="en-US" sz="2000" b="1" dirty="0"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028" name="Picture 4" descr="Office of Research and Innovation">
            <a:extLst>
              <a:ext uri="{FF2B5EF4-FFF2-40B4-BE49-F238E27FC236}">
                <a16:creationId xmlns:a16="http://schemas.microsoft.com/office/drawing/2014/main" id="{987CCDF5-BA78-676E-E763-4CE68EBA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86" y="5585254"/>
            <a:ext cx="1272746" cy="127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C7C188-0FBF-C7F6-F186-4CB140527670}"/>
              </a:ext>
            </a:extLst>
          </p:cNvPr>
          <p:cNvSpPr txBox="1"/>
          <p:nvPr/>
        </p:nvSpPr>
        <p:spPr>
          <a:xfrm>
            <a:off x="2407088" y="2272118"/>
            <a:ext cx="73778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"/>
              </a:rPr>
              <a:t>A Gentle Introduction</a:t>
            </a:r>
            <a:endParaRPr lang="en-US" sz="4800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6729-4373-73A6-62CB-9BCE8F10F7F0}"/>
              </a:ext>
            </a:extLst>
          </p:cNvPr>
          <p:cNvSpPr txBox="1"/>
          <p:nvPr/>
        </p:nvSpPr>
        <p:spPr>
          <a:xfrm>
            <a:off x="2162773" y="3841819"/>
            <a:ext cx="78664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0" dirty="0">
                <a:solidFill>
                  <a:srgbClr val="212529"/>
                </a:solidFill>
                <a:effectLst/>
                <a:latin typeface="American Typewriter" panose="02090604020004020304" pitchFamily="18" charset="77"/>
              </a:rPr>
              <a:t>Anton Sobolev</a:t>
            </a:r>
          </a:p>
          <a:p>
            <a:pPr algn="ctr"/>
            <a:r>
              <a:rPr lang="en-US" sz="2800" dirty="0">
                <a:latin typeface="American Typewriter" panose="02090604020004020304" pitchFamily="18" charset="77"/>
                <a:cs typeface="Cavolini" panose="03000502040302020204" pitchFamily="66" charset="0"/>
              </a:rPr>
              <a:t>UT Dallas</a:t>
            </a:r>
          </a:p>
        </p:txBody>
      </p:sp>
    </p:spTree>
    <p:extLst>
      <p:ext uri="{BB962C8B-B14F-4D97-AF65-F5344CB8AC3E}">
        <p14:creationId xmlns:p14="http://schemas.microsoft.com/office/powerpoint/2010/main" val="2646291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OSINT Applications</a:t>
            </a:r>
            <a:endParaRPr lang="en-US" sz="4000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160EEF-E69D-ADA5-AAC9-7491D818283B}"/>
              </a:ext>
            </a:extLst>
          </p:cNvPr>
          <p:cNvSpPr txBox="1"/>
          <p:nvPr/>
        </p:nvSpPr>
        <p:spPr>
          <a:xfrm>
            <a:off x="195673" y="965951"/>
            <a:ext cx="10423835" cy="5656933"/>
          </a:xfrm>
          <a:custGeom>
            <a:avLst/>
            <a:gdLst>
              <a:gd name="connsiteX0" fmla="*/ 0 w 10423835"/>
              <a:gd name="connsiteY0" fmla="*/ 0 h 5656933"/>
              <a:gd name="connsiteX1" fmla="*/ 474864 w 10423835"/>
              <a:gd name="connsiteY1" fmla="*/ 0 h 5656933"/>
              <a:gd name="connsiteX2" fmla="*/ 741250 w 10423835"/>
              <a:gd name="connsiteY2" fmla="*/ 0 h 5656933"/>
              <a:gd name="connsiteX3" fmla="*/ 1528829 w 10423835"/>
              <a:gd name="connsiteY3" fmla="*/ 0 h 5656933"/>
              <a:gd name="connsiteX4" fmla="*/ 2003693 w 10423835"/>
              <a:gd name="connsiteY4" fmla="*/ 0 h 5656933"/>
              <a:gd name="connsiteX5" fmla="*/ 2478556 w 10423835"/>
              <a:gd name="connsiteY5" fmla="*/ 0 h 5656933"/>
              <a:gd name="connsiteX6" fmla="*/ 3266135 w 10423835"/>
              <a:gd name="connsiteY6" fmla="*/ 0 h 5656933"/>
              <a:gd name="connsiteX7" fmla="*/ 3636760 w 10423835"/>
              <a:gd name="connsiteY7" fmla="*/ 0 h 5656933"/>
              <a:gd name="connsiteX8" fmla="*/ 4424339 w 10423835"/>
              <a:gd name="connsiteY8" fmla="*/ 0 h 5656933"/>
              <a:gd name="connsiteX9" fmla="*/ 5211917 w 10423835"/>
              <a:gd name="connsiteY9" fmla="*/ 0 h 5656933"/>
              <a:gd name="connsiteX10" fmla="*/ 5791019 w 10423835"/>
              <a:gd name="connsiteY10" fmla="*/ 0 h 5656933"/>
              <a:gd name="connsiteX11" fmla="*/ 6578598 w 10423835"/>
              <a:gd name="connsiteY11" fmla="*/ 0 h 5656933"/>
              <a:gd name="connsiteX12" fmla="*/ 7053462 w 10423835"/>
              <a:gd name="connsiteY12" fmla="*/ 0 h 5656933"/>
              <a:gd name="connsiteX13" fmla="*/ 7528325 w 10423835"/>
              <a:gd name="connsiteY13" fmla="*/ 0 h 5656933"/>
              <a:gd name="connsiteX14" fmla="*/ 8211666 w 10423835"/>
              <a:gd name="connsiteY14" fmla="*/ 0 h 5656933"/>
              <a:gd name="connsiteX15" fmla="*/ 8686529 w 10423835"/>
              <a:gd name="connsiteY15" fmla="*/ 0 h 5656933"/>
              <a:gd name="connsiteX16" fmla="*/ 9474108 w 10423835"/>
              <a:gd name="connsiteY16" fmla="*/ 0 h 5656933"/>
              <a:gd name="connsiteX17" fmla="*/ 10423835 w 10423835"/>
              <a:gd name="connsiteY17" fmla="*/ 0 h 5656933"/>
              <a:gd name="connsiteX18" fmla="*/ 10423835 w 10423835"/>
              <a:gd name="connsiteY18" fmla="*/ 565693 h 5656933"/>
              <a:gd name="connsiteX19" fmla="*/ 10423835 w 10423835"/>
              <a:gd name="connsiteY19" fmla="*/ 1187956 h 5656933"/>
              <a:gd name="connsiteX20" fmla="*/ 10423835 w 10423835"/>
              <a:gd name="connsiteY20" fmla="*/ 1583941 h 5656933"/>
              <a:gd name="connsiteX21" fmla="*/ 10423835 w 10423835"/>
              <a:gd name="connsiteY21" fmla="*/ 2036496 h 5656933"/>
              <a:gd name="connsiteX22" fmla="*/ 10423835 w 10423835"/>
              <a:gd name="connsiteY22" fmla="*/ 2658759 h 5656933"/>
              <a:gd name="connsiteX23" fmla="*/ 10423835 w 10423835"/>
              <a:gd name="connsiteY23" fmla="*/ 3167882 h 5656933"/>
              <a:gd name="connsiteX24" fmla="*/ 10423835 w 10423835"/>
              <a:gd name="connsiteY24" fmla="*/ 3620437 h 5656933"/>
              <a:gd name="connsiteX25" fmla="*/ 10423835 w 10423835"/>
              <a:gd name="connsiteY25" fmla="*/ 4242700 h 5656933"/>
              <a:gd name="connsiteX26" fmla="*/ 10423835 w 10423835"/>
              <a:gd name="connsiteY26" fmla="*/ 4808393 h 5656933"/>
              <a:gd name="connsiteX27" fmla="*/ 10423835 w 10423835"/>
              <a:gd name="connsiteY27" fmla="*/ 5656933 h 5656933"/>
              <a:gd name="connsiteX28" fmla="*/ 9636256 w 10423835"/>
              <a:gd name="connsiteY28" fmla="*/ 5656933 h 5656933"/>
              <a:gd name="connsiteX29" fmla="*/ 8952916 w 10423835"/>
              <a:gd name="connsiteY29" fmla="*/ 5656933 h 5656933"/>
              <a:gd name="connsiteX30" fmla="*/ 8582291 w 10423835"/>
              <a:gd name="connsiteY30" fmla="*/ 5656933 h 5656933"/>
              <a:gd name="connsiteX31" fmla="*/ 7898951 w 10423835"/>
              <a:gd name="connsiteY31" fmla="*/ 5656933 h 5656933"/>
              <a:gd name="connsiteX32" fmla="*/ 7632564 w 10423835"/>
              <a:gd name="connsiteY32" fmla="*/ 5656933 h 5656933"/>
              <a:gd name="connsiteX33" fmla="*/ 6949223 w 10423835"/>
              <a:gd name="connsiteY33" fmla="*/ 5656933 h 5656933"/>
              <a:gd name="connsiteX34" fmla="*/ 6578598 w 10423835"/>
              <a:gd name="connsiteY34" fmla="*/ 5656933 h 5656933"/>
              <a:gd name="connsiteX35" fmla="*/ 6312211 w 10423835"/>
              <a:gd name="connsiteY35" fmla="*/ 5656933 h 5656933"/>
              <a:gd name="connsiteX36" fmla="*/ 5941586 w 10423835"/>
              <a:gd name="connsiteY36" fmla="*/ 5656933 h 5656933"/>
              <a:gd name="connsiteX37" fmla="*/ 5258246 w 10423835"/>
              <a:gd name="connsiteY37" fmla="*/ 5656933 h 5656933"/>
              <a:gd name="connsiteX38" fmla="*/ 4887620 w 10423835"/>
              <a:gd name="connsiteY38" fmla="*/ 5656933 h 5656933"/>
              <a:gd name="connsiteX39" fmla="*/ 4621234 w 10423835"/>
              <a:gd name="connsiteY39" fmla="*/ 5656933 h 5656933"/>
              <a:gd name="connsiteX40" fmla="*/ 4250608 w 10423835"/>
              <a:gd name="connsiteY40" fmla="*/ 5656933 h 5656933"/>
              <a:gd name="connsiteX41" fmla="*/ 3775745 w 10423835"/>
              <a:gd name="connsiteY41" fmla="*/ 5656933 h 5656933"/>
              <a:gd name="connsiteX42" fmla="*/ 3196643 w 10423835"/>
              <a:gd name="connsiteY42" fmla="*/ 5656933 h 5656933"/>
              <a:gd name="connsiteX43" fmla="*/ 2826017 w 10423835"/>
              <a:gd name="connsiteY43" fmla="*/ 5656933 h 5656933"/>
              <a:gd name="connsiteX44" fmla="*/ 2038439 w 10423835"/>
              <a:gd name="connsiteY44" fmla="*/ 5656933 h 5656933"/>
              <a:gd name="connsiteX45" fmla="*/ 1459337 w 10423835"/>
              <a:gd name="connsiteY45" fmla="*/ 5656933 h 5656933"/>
              <a:gd name="connsiteX46" fmla="*/ 671758 w 10423835"/>
              <a:gd name="connsiteY46" fmla="*/ 5656933 h 5656933"/>
              <a:gd name="connsiteX47" fmla="*/ 0 w 10423835"/>
              <a:gd name="connsiteY47" fmla="*/ 5656933 h 5656933"/>
              <a:gd name="connsiteX48" fmla="*/ 0 w 10423835"/>
              <a:gd name="connsiteY48" fmla="*/ 5147809 h 5656933"/>
              <a:gd name="connsiteX49" fmla="*/ 0 w 10423835"/>
              <a:gd name="connsiteY49" fmla="*/ 4638685 h 5656933"/>
              <a:gd name="connsiteX50" fmla="*/ 0 w 10423835"/>
              <a:gd name="connsiteY50" fmla="*/ 4016422 h 5656933"/>
              <a:gd name="connsiteX51" fmla="*/ 0 w 10423835"/>
              <a:gd name="connsiteY51" fmla="*/ 3450729 h 5656933"/>
              <a:gd name="connsiteX52" fmla="*/ 0 w 10423835"/>
              <a:gd name="connsiteY52" fmla="*/ 2771897 h 5656933"/>
              <a:gd name="connsiteX53" fmla="*/ 0 w 10423835"/>
              <a:gd name="connsiteY53" fmla="*/ 2093065 h 5656933"/>
              <a:gd name="connsiteX54" fmla="*/ 0 w 10423835"/>
              <a:gd name="connsiteY54" fmla="*/ 1470803 h 5656933"/>
              <a:gd name="connsiteX55" fmla="*/ 0 w 10423835"/>
              <a:gd name="connsiteY55" fmla="*/ 848540 h 5656933"/>
              <a:gd name="connsiteX56" fmla="*/ 0 w 10423835"/>
              <a:gd name="connsiteY56" fmla="*/ 0 h 565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423835" h="5656933" extrusionOk="0">
                <a:moveTo>
                  <a:pt x="0" y="0"/>
                </a:moveTo>
                <a:cubicBezTo>
                  <a:pt x="177186" y="-28260"/>
                  <a:pt x="378032" y="37283"/>
                  <a:pt x="474864" y="0"/>
                </a:cubicBezTo>
                <a:cubicBezTo>
                  <a:pt x="571696" y="-37283"/>
                  <a:pt x="643926" y="6898"/>
                  <a:pt x="741250" y="0"/>
                </a:cubicBezTo>
                <a:cubicBezTo>
                  <a:pt x="838574" y="-6898"/>
                  <a:pt x="1262933" y="85390"/>
                  <a:pt x="1528829" y="0"/>
                </a:cubicBezTo>
                <a:cubicBezTo>
                  <a:pt x="1794725" y="-85390"/>
                  <a:pt x="1877827" y="33865"/>
                  <a:pt x="2003693" y="0"/>
                </a:cubicBezTo>
                <a:cubicBezTo>
                  <a:pt x="2129559" y="-33865"/>
                  <a:pt x="2323621" y="25585"/>
                  <a:pt x="2478556" y="0"/>
                </a:cubicBezTo>
                <a:cubicBezTo>
                  <a:pt x="2633491" y="-25585"/>
                  <a:pt x="3031337" y="29539"/>
                  <a:pt x="3266135" y="0"/>
                </a:cubicBezTo>
                <a:cubicBezTo>
                  <a:pt x="3500933" y="-29539"/>
                  <a:pt x="3476578" y="38952"/>
                  <a:pt x="3636760" y="0"/>
                </a:cubicBezTo>
                <a:cubicBezTo>
                  <a:pt x="3796942" y="-38952"/>
                  <a:pt x="4054817" y="41496"/>
                  <a:pt x="4424339" y="0"/>
                </a:cubicBezTo>
                <a:cubicBezTo>
                  <a:pt x="4793861" y="-41496"/>
                  <a:pt x="5024088" y="47178"/>
                  <a:pt x="5211917" y="0"/>
                </a:cubicBezTo>
                <a:cubicBezTo>
                  <a:pt x="5399746" y="-47178"/>
                  <a:pt x="5570243" y="5541"/>
                  <a:pt x="5791019" y="0"/>
                </a:cubicBezTo>
                <a:cubicBezTo>
                  <a:pt x="6011795" y="-5541"/>
                  <a:pt x="6246623" y="81194"/>
                  <a:pt x="6578598" y="0"/>
                </a:cubicBezTo>
                <a:cubicBezTo>
                  <a:pt x="6910573" y="-81194"/>
                  <a:pt x="6883174" y="55375"/>
                  <a:pt x="7053462" y="0"/>
                </a:cubicBezTo>
                <a:cubicBezTo>
                  <a:pt x="7223750" y="-55375"/>
                  <a:pt x="7399284" y="43444"/>
                  <a:pt x="7528325" y="0"/>
                </a:cubicBezTo>
                <a:cubicBezTo>
                  <a:pt x="7657366" y="-43444"/>
                  <a:pt x="8003986" y="70049"/>
                  <a:pt x="8211666" y="0"/>
                </a:cubicBezTo>
                <a:cubicBezTo>
                  <a:pt x="8419346" y="-70049"/>
                  <a:pt x="8460859" y="33989"/>
                  <a:pt x="8686529" y="0"/>
                </a:cubicBezTo>
                <a:cubicBezTo>
                  <a:pt x="8912199" y="-33989"/>
                  <a:pt x="9138692" y="16418"/>
                  <a:pt x="9474108" y="0"/>
                </a:cubicBezTo>
                <a:cubicBezTo>
                  <a:pt x="9809524" y="-16418"/>
                  <a:pt x="10176312" y="39155"/>
                  <a:pt x="10423835" y="0"/>
                </a:cubicBezTo>
                <a:cubicBezTo>
                  <a:pt x="10429681" y="139485"/>
                  <a:pt x="10406267" y="390046"/>
                  <a:pt x="10423835" y="565693"/>
                </a:cubicBezTo>
                <a:cubicBezTo>
                  <a:pt x="10441403" y="741340"/>
                  <a:pt x="10391915" y="888339"/>
                  <a:pt x="10423835" y="1187956"/>
                </a:cubicBezTo>
                <a:cubicBezTo>
                  <a:pt x="10455755" y="1487573"/>
                  <a:pt x="10376355" y="1428347"/>
                  <a:pt x="10423835" y="1583941"/>
                </a:cubicBezTo>
                <a:cubicBezTo>
                  <a:pt x="10471315" y="1739536"/>
                  <a:pt x="10384597" y="1822522"/>
                  <a:pt x="10423835" y="2036496"/>
                </a:cubicBezTo>
                <a:cubicBezTo>
                  <a:pt x="10463073" y="2250471"/>
                  <a:pt x="10387475" y="2493651"/>
                  <a:pt x="10423835" y="2658759"/>
                </a:cubicBezTo>
                <a:cubicBezTo>
                  <a:pt x="10460195" y="2823867"/>
                  <a:pt x="10419565" y="2960927"/>
                  <a:pt x="10423835" y="3167882"/>
                </a:cubicBezTo>
                <a:cubicBezTo>
                  <a:pt x="10428105" y="3374837"/>
                  <a:pt x="10377651" y="3454210"/>
                  <a:pt x="10423835" y="3620437"/>
                </a:cubicBezTo>
                <a:cubicBezTo>
                  <a:pt x="10470019" y="3786664"/>
                  <a:pt x="10355651" y="3962174"/>
                  <a:pt x="10423835" y="4242700"/>
                </a:cubicBezTo>
                <a:cubicBezTo>
                  <a:pt x="10492019" y="4523226"/>
                  <a:pt x="10396507" y="4634912"/>
                  <a:pt x="10423835" y="4808393"/>
                </a:cubicBezTo>
                <a:cubicBezTo>
                  <a:pt x="10451163" y="4981874"/>
                  <a:pt x="10413932" y="5392660"/>
                  <a:pt x="10423835" y="5656933"/>
                </a:cubicBezTo>
                <a:cubicBezTo>
                  <a:pt x="10249513" y="5701820"/>
                  <a:pt x="9872261" y="5612933"/>
                  <a:pt x="9636256" y="5656933"/>
                </a:cubicBezTo>
                <a:cubicBezTo>
                  <a:pt x="9400251" y="5700933"/>
                  <a:pt x="9274308" y="5620486"/>
                  <a:pt x="8952916" y="5656933"/>
                </a:cubicBezTo>
                <a:cubicBezTo>
                  <a:pt x="8631524" y="5693380"/>
                  <a:pt x="8689888" y="5625740"/>
                  <a:pt x="8582291" y="5656933"/>
                </a:cubicBezTo>
                <a:cubicBezTo>
                  <a:pt x="8474695" y="5688126"/>
                  <a:pt x="8114522" y="5653214"/>
                  <a:pt x="7898951" y="5656933"/>
                </a:cubicBezTo>
                <a:cubicBezTo>
                  <a:pt x="7683380" y="5660652"/>
                  <a:pt x="7712419" y="5627644"/>
                  <a:pt x="7632564" y="5656933"/>
                </a:cubicBezTo>
                <a:cubicBezTo>
                  <a:pt x="7552709" y="5686222"/>
                  <a:pt x="7204665" y="5628206"/>
                  <a:pt x="6949223" y="5656933"/>
                </a:cubicBezTo>
                <a:cubicBezTo>
                  <a:pt x="6693781" y="5685660"/>
                  <a:pt x="6734963" y="5632830"/>
                  <a:pt x="6578598" y="5656933"/>
                </a:cubicBezTo>
                <a:cubicBezTo>
                  <a:pt x="6422233" y="5681036"/>
                  <a:pt x="6412399" y="5639910"/>
                  <a:pt x="6312211" y="5656933"/>
                </a:cubicBezTo>
                <a:cubicBezTo>
                  <a:pt x="6212023" y="5673956"/>
                  <a:pt x="6106538" y="5625677"/>
                  <a:pt x="5941586" y="5656933"/>
                </a:cubicBezTo>
                <a:cubicBezTo>
                  <a:pt x="5776634" y="5688189"/>
                  <a:pt x="5572031" y="5608746"/>
                  <a:pt x="5258246" y="5656933"/>
                </a:cubicBezTo>
                <a:cubicBezTo>
                  <a:pt x="4944461" y="5705120"/>
                  <a:pt x="5063627" y="5653356"/>
                  <a:pt x="4887620" y="5656933"/>
                </a:cubicBezTo>
                <a:cubicBezTo>
                  <a:pt x="4711613" y="5660510"/>
                  <a:pt x="4714577" y="5641091"/>
                  <a:pt x="4621234" y="5656933"/>
                </a:cubicBezTo>
                <a:cubicBezTo>
                  <a:pt x="4527891" y="5672775"/>
                  <a:pt x="4365307" y="5648087"/>
                  <a:pt x="4250608" y="5656933"/>
                </a:cubicBezTo>
                <a:cubicBezTo>
                  <a:pt x="4135909" y="5665779"/>
                  <a:pt x="3960286" y="5621088"/>
                  <a:pt x="3775745" y="5656933"/>
                </a:cubicBezTo>
                <a:cubicBezTo>
                  <a:pt x="3591204" y="5692778"/>
                  <a:pt x="3359174" y="5590595"/>
                  <a:pt x="3196643" y="5656933"/>
                </a:cubicBezTo>
                <a:cubicBezTo>
                  <a:pt x="3034112" y="5723271"/>
                  <a:pt x="3008931" y="5652484"/>
                  <a:pt x="2826017" y="5656933"/>
                </a:cubicBezTo>
                <a:cubicBezTo>
                  <a:pt x="2643103" y="5661382"/>
                  <a:pt x="2377992" y="5656929"/>
                  <a:pt x="2038439" y="5656933"/>
                </a:cubicBezTo>
                <a:cubicBezTo>
                  <a:pt x="1698886" y="5656937"/>
                  <a:pt x="1588211" y="5621033"/>
                  <a:pt x="1459337" y="5656933"/>
                </a:cubicBezTo>
                <a:cubicBezTo>
                  <a:pt x="1330463" y="5692833"/>
                  <a:pt x="881598" y="5592347"/>
                  <a:pt x="671758" y="5656933"/>
                </a:cubicBezTo>
                <a:cubicBezTo>
                  <a:pt x="461918" y="5721519"/>
                  <a:pt x="233931" y="5593057"/>
                  <a:pt x="0" y="5656933"/>
                </a:cubicBezTo>
                <a:cubicBezTo>
                  <a:pt x="-43221" y="5530589"/>
                  <a:pt x="31370" y="5369946"/>
                  <a:pt x="0" y="5147809"/>
                </a:cubicBezTo>
                <a:cubicBezTo>
                  <a:pt x="-31370" y="4925672"/>
                  <a:pt x="11700" y="4850761"/>
                  <a:pt x="0" y="4638685"/>
                </a:cubicBezTo>
                <a:cubicBezTo>
                  <a:pt x="-11700" y="4426609"/>
                  <a:pt x="28512" y="4186718"/>
                  <a:pt x="0" y="4016422"/>
                </a:cubicBezTo>
                <a:cubicBezTo>
                  <a:pt x="-28512" y="3846126"/>
                  <a:pt x="57672" y="3702409"/>
                  <a:pt x="0" y="3450729"/>
                </a:cubicBezTo>
                <a:cubicBezTo>
                  <a:pt x="-57672" y="3199049"/>
                  <a:pt x="11646" y="3086893"/>
                  <a:pt x="0" y="2771897"/>
                </a:cubicBezTo>
                <a:cubicBezTo>
                  <a:pt x="-11646" y="2456901"/>
                  <a:pt x="3106" y="2280627"/>
                  <a:pt x="0" y="2093065"/>
                </a:cubicBezTo>
                <a:cubicBezTo>
                  <a:pt x="-3106" y="1905503"/>
                  <a:pt x="51042" y="1707735"/>
                  <a:pt x="0" y="1470803"/>
                </a:cubicBezTo>
                <a:cubicBezTo>
                  <a:pt x="-51042" y="1233871"/>
                  <a:pt x="7059" y="1123430"/>
                  <a:pt x="0" y="848540"/>
                </a:cubicBezTo>
                <a:cubicBezTo>
                  <a:pt x="-7059" y="573650"/>
                  <a:pt x="32354" y="36186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International Relations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Open-</a:t>
            </a:r>
            <a:r>
              <a:rPr lang="en-US" sz="2800" dirty="0" err="1">
                <a:latin typeface=""/>
              </a:rPr>
              <a:t>Dat</a:t>
            </a:r>
            <a:r>
              <a:rPr lang="en-US" sz="2800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“</a:t>
            </a:r>
            <a:r>
              <a:rPr lang="en-US" sz="2800" dirty="0">
                <a:latin typeface=""/>
              </a:rPr>
              <a:t>Espionage”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Military operations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 ☐ </a:t>
            </a:r>
            <a:r>
              <a:rPr lang="en-US" sz="2800" dirty="0">
                <a:latin typeface=""/>
              </a:rPr>
              <a:t>Anti-terrorism</a:t>
            </a:r>
            <a:endParaRPr lang="en-US" sz="2800" dirty="0">
              <a:latin typeface="American Typewriter" panose="02090604020004020304" pitchFamily="18" charset="77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Corporate Sector: 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☐</a:t>
            </a:r>
            <a:r>
              <a:rPr lang="en-US" sz="2800" dirty="0">
                <a:latin typeface=""/>
              </a:rPr>
              <a:t> Competitive Intelligence (Uber)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</a:t>
            </a:r>
            <a:r>
              <a:rPr lang="en-US" sz="2800" dirty="0">
                <a:latin typeface="American Typewriter" panose="02090604020004020304" pitchFamily="18" charset="77"/>
              </a:rPr>
              <a:t>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Market strategy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Military operations</a:t>
            </a: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Public Policy: 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☐</a:t>
            </a:r>
            <a:r>
              <a:rPr lang="en-US" sz="2800" dirty="0">
                <a:latin typeface=""/>
              </a:rPr>
              <a:t> </a:t>
            </a:r>
            <a:r>
              <a:rPr lang="en-US" sz="2800" dirty="0" err="1">
                <a:latin typeface=""/>
              </a:rPr>
              <a:t>Sensetive</a:t>
            </a:r>
            <a:r>
              <a:rPr lang="en-US" sz="2800" dirty="0">
                <a:latin typeface=""/>
              </a:rPr>
              <a:t> Issues (teenage pregnancy / racism / bullying )</a:t>
            </a: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Criminal Investigations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☐ </a:t>
            </a:r>
            <a:r>
              <a:rPr lang="en-US" sz="2800" dirty="0">
                <a:latin typeface=""/>
              </a:rPr>
              <a:t>Crypto-investigations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  good guys: “money laundering”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  bad guys: “Repress donors of political opposition”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C4DAD3-07FE-4958-4618-284DAF08C3CC}"/>
              </a:ext>
            </a:extLst>
          </p:cNvPr>
          <p:cNvSpPr txBox="1"/>
          <p:nvPr/>
        </p:nvSpPr>
        <p:spPr>
          <a:xfrm>
            <a:off x="7633855" y="965951"/>
            <a:ext cx="4558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And Social Sciences!</a:t>
            </a:r>
          </a:p>
        </p:txBody>
      </p:sp>
    </p:spTree>
    <p:extLst>
      <p:ext uri="{BB962C8B-B14F-4D97-AF65-F5344CB8AC3E}">
        <p14:creationId xmlns:p14="http://schemas.microsoft.com/office/powerpoint/2010/main" val="172652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Get Data </a:t>
            </a:r>
            <a:r>
              <a:rPr lang="en-US" sz="4000" b="1" dirty="0" err="1">
                <a:latin typeface=""/>
              </a:rPr>
              <a:t>Exmple</a:t>
            </a:r>
            <a:r>
              <a:rPr lang="en-US" sz="4000" b="1" dirty="0">
                <a:latin typeface=""/>
              </a:rPr>
              <a:t>: </a:t>
            </a:r>
            <a:r>
              <a:rPr lang="en-US" sz="4000" dirty="0">
                <a:latin typeface=""/>
              </a:rPr>
              <a:t>Protest Behavior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160EEF-E69D-ADA5-AAC9-7491D818283B}"/>
              </a:ext>
            </a:extLst>
          </p:cNvPr>
          <p:cNvSpPr txBox="1"/>
          <p:nvPr/>
        </p:nvSpPr>
        <p:spPr>
          <a:xfrm>
            <a:off x="195673" y="965951"/>
            <a:ext cx="10423835" cy="2702278"/>
          </a:xfrm>
          <a:custGeom>
            <a:avLst/>
            <a:gdLst>
              <a:gd name="connsiteX0" fmla="*/ 0 w 10423835"/>
              <a:gd name="connsiteY0" fmla="*/ 0 h 2702278"/>
              <a:gd name="connsiteX1" fmla="*/ 474864 w 10423835"/>
              <a:gd name="connsiteY1" fmla="*/ 0 h 2702278"/>
              <a:gd name="connsiteX2" fmla="*/ 741250 w 10423835"/>
              <a:gd name="connsiteY2" fmla="*/ 0 h 2702278"/>
              <a:gd name="connsiteX3" fmla="*/ 1528829 w 10423835"/>
              <a:gd name="connsiteY3" fmla="*/ 0 h 2702278"/>
              <a:gd name="connsiteX4" fmla="*/ 2003693 w 10423835"/>
              <a:gd name="connsiteY4" fmla="*/ 0 h 2702278"/>
              <a:gd name="connsiteX5" fmla="*/ 2478556 w 10423835"/>
              <a:gd name="connsiteY5" fmla="*/ 0 h 2702278"/>
              <a:gd name="connsiteX6" fmla="*/ 3266135 w 10423835"/>
              <a:gd name="connsiteY6" fmla="*/ 0 h 2702278"/>
              <a:gd name="connsiteX7" fmla="*/ 3636760 w 10423835"/>
              <a:gd name="connsiteY7" fmla="*/ 0 h 2702278"/>
              <a:gd name="connsiteX8" fmla="*/ 4424339 w 10423835"/>
              <a:gd name="connsiteY8" fmla="*/ 0 h 2702278"/>
              <a:gd name="connsiteX9" fmla="*/ 5211917 w 10423835"/>
              <a:gd name="connsiteY9" fmla="*/ 0 h 2702278"/>
              <a:gd name="connsiteX10" fmla="*/ 5791019 w 10423835"/>
              <a:gd name="connsiteY10" fmla="*/ 0 h 2702278"/>
              <a:gd name="connsiteX11" fmla="*/ 6578598 w 10423835"/>
              <a:gd name="connsiteY11" fmla="*/ 0 h 2702278"/>
              <a:gd name="connsiteX12" fmla="*/ 7053462 w 10423835"/>
              <a:gd name="connsiteY12" fmla="*/ 0 h 2702278"/>
              <a:gd name="connsiteX13" fmla="*/ 7528325 w 10423835"/>
              <a:gd name="connsiteY13" fmla="*/ 0 h 2702278"/>
              <a:gd name="connsiteX14" fmla="*/ 8211666 w 10423835"/>
              <a:gd name="connsiteY14" fmla="*/ 0 h 2702278"/>
              <a:gd name="connsiteX15" fmla="*/ 8686529 w 10423835"/>
              <a:gd name="connsiteY15" fmla="*/ 0 h 2702278"/>
              <a:gd name="connsiteX16" fmla="*/ 9474108 w 10423835"/>
              <a:gd name="connsiteY16" fmla="*/ 0 h 2702278"/>
              <a:gd name="connsiteX17" fmla="*/ 10423835 w 10423835"/>
              <a:gd name="connsiteY17" fmla="*/ 0 h 2702278"/>
              <a:gd name="connsiteX18" fmla="*/ 10423835 w 10423835"/>
              <a:gd name="connsiteY18" fmla="*/ 540456 h 2702278"/>
              <a:gd name="connsiteX19" fmla="*/ 10423835 w 10423835"/>
              <a:gd name="connsiteY19" fmla="*/ 1107934 h 2702278"/>
              <a:gd name="connsiteX20" fmla="*/ 10423835 w 10423835"/>
              <a:gd name="connsiteY20" fmla="*/ 1567321 h 2702278"/>
              <a:gd name="connsiteX21" fmla="*/ 10423835 w 10423835"/>
              <a:gd name="connsiteY21" fmla="*/ 2053731 h 2702278"/>
              <a:gd name="connsiteX22" fmla="*/ 10423835 w 10423835"/>
              <a:gd name="connsiteY22" fmla="*/ 2702278 h 2702278"/>
              <a:gd name="connsiteX23" fmla="*/ 9948971 w 10423835"/>
              <a:gd name="connsiteY23" fmla="*/ 2702278 h 2702278"/>
              <a:gd name="connsiteX24" fmla="*/ 9369869 w 10423835"/>
              <a:gd name="connsiteY24" fmla="*/ 2702278 h 2702278"/>
              <a:gd name="connsiteX25" fmla="*/ 9103483 w 10423835"/>
              <a:gd name="connsiteY25" fmla="*/ 2702278 h 2702278"/>
              <a:gd name="connsiteX26" fmla="*/ 8837096 w 10423835"/>
              <a:gd name="connsiteY26" fmla="*/ 2702278 h 2702278"/>
              <a:gd name="connsiteX27" fmla="*/ 8257994 w 10423835"/>
              <a:gd name="connsiteY27" fmla="*/ 2702278 h 2702278"/>
              <a:gd name="connsiteX28" fmla="*/ 7887368 w 10423835"/>
              <a:gd name="connsiteY28" fmla="*/ 2702278 h 2702278"/>
              <a:gd name="connsiteX29" fmla="*/ 7204028 w 10423835"/>
              <a:gd name="connsiteY29" fmla="*/ 2702278 h 2702278"/>
              <a:gd name="connsiteX30" fmla="*/ 6833403 w 10423835"/>
              <a:gd name="connsiteY30" fmla="*/ 2702278 h 2702278"/>
              <a:gd name="connsiteX31" fmla="*/ 6150063 w 10423835"/>
              <a:gd name="connsiteY31" fmla="*/ 2702278 h 2702278"/>
              <a:gd name="connsiteX32" fmla="*/ 5883676 w 10423835"/>
              <a:gd name="connsiteY32" fmla="*/ 2702278 h 2702278"/>
              <a:gd name="connsiteX33" fmla="*/ 5200335 w 10423835"/>
              <a:gd name="connsiteY33" fmla="*/ 2702278 h 2702278"/>
              <a:gd name="connsiteX34" fmla="*/ 4829710 w 10423835"/>
              <a:gd name="connsiteY34" fmla="*/ 2702278 h 2702278"/>
              <a:gd name="connsiteX35" fmla="*/ 4563323 w 10423835"/>
              <a:gd name="connsiteY35" fmla="*/ 2702278 h 2702278"/>
              <a:gd name="connsiteX36" fmla="*/ 4192698 w 10423835"/>
              <a:gd name="connsiteY36" fmla="*/ 2702278 h 2702278"/>
              <a:gd name="connsiteX37" fmla="*/ 3509358 w 10423835"/>
              <a:gd name="connsiteY37" fmla="*/ 2702278 h 2702278"/>
              <a:gd name="connsiteX38" fmla="*/ 3138733 w 10423835"/>
              <a:gd name="connsiteY38" fmla="*/ 2702278 h 2702278"/>
              <a:gd name="connsiteX39" fmla="*/ 2872346 w 10423835"/>
              <a:gd name="connsiteY39" fmla="*/ 2702278 h 2702278"/>
              <a:gd name="connsiteX40" fmla="*/ 2501720 w 10423835"/>
              <a:gd name="connsiteY40" fmla="*/ 2702278 h 2702278"/>
              <a:gd name="connsiteX41" fmla="*/ 2026857 w 10423835"/>
              <a:gd name="connsiteY41" fmla="*/ 2702278 h 2702278"/>
              <a:gd name="connsiteX42" fmla="*/ 1447755 w 10423835"/>
              <a:gd name="connsiteY42" fmla="*/ 2702278 h 2702278"/>
              <a:gd name="connsiteX43" fmla="*/ 1077130 w 10423835"/>
              <a:gd name="connsiteY43" fmla="*/ 2702278 h 2702278"/>
              <a:gd name="connsiteX44" fmla="*/ 0 w 10423835"/>
              <a:gd name="connsiteY44" fmla="*/ 2702278 h 2702278"/>
              <a:gd name="connsiteX45" fmla="*/ 0 w 10423835"/>
              <a:gd name="connsiteY45" fmla="*/ 2161822 h 2702278"/>
              <a:gd name="connsiteX46" fmla="*/ 0 w 10423835"/>
              <a:gd name="connsiteY46" fmla="*/ 1621367 h 2702278"/>
              <a:gd name="connsiteX47" fmla="*/ 0 w 10423835"/>
              <a:gd name="connsiteY47" fmla="*/ 1080911 h 2702278"/>
              <a:gd name="connsiteX48" fmla="*/ 0 w 10423835"/>
              <a:gd name="connsiteY48" fmla="*/ 540456 h 2702278"/>
              <a:gd name="connsiteX49" fmla="*/ 0 w 10423835"/>
              <a:gd name="connsiteY49" fmla="*/ 0 h 27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423835" h="2702278" extrusionOk="0">
                <a:moveTo>
                  <a:pt x="0" y="0"/>
                </a:moveTo>
                <a:cubicBezTo>
                  <a:pt x="177186" y="-28260"/>
                  <a:pt x="378032" y="37283"/>
                  <a:pt x="474864" y="0"/>
                </a:cubicBezTo>
                <a:cubicBezTo>
                  <a:pt x="571696" y="-37283"/>
                  <a:pt x="643926" y="6898"/>
                  <a:pt x="741250" y="0"/>
                </a:cubicBezTo>
                <a:cubicBezTo>
                  <a:pt x="838574" y="-6898"/>
                  <a:pt x="1262933" y="85390"/>
                  <a:pt x="1528829" y="0"/>
                </a:cubicBezTo>
                <a:cubicBezTo>
                  <a:pt x="1794725" y="-85390"/>
                  <a:pt x="1877827" y="33865"/>
                  <a:pt x="2003693" y="0"/>
                </a:cubicBezTo>
                <a:cubicBezTo>
                  <a:pt x="2129559" y="-33865"/>
                  <a:pt x="2323621" y="25585"/>
                  <a:pt x="2478556" y="0"/>
                </a:cubicBezTo>
                <a:cubicBezTo>
                  <a:pt x="2633491" y="-25585"/>
                  <a:pt x="3031337" y="29539"/>
                  <a:pt x="3266135" y="0"/>
                </a:cubicBezTo>
                <a:cubicBezTo>
                  <a:pt x="3500933" y="-29539"/>
                  <a:pt x="3476578" y="38952"/>
                  <a:pt x="3636760" y="0"/>
                </a:cubicBezTo>
                <a:cubicBezTo>
                  <a:pt x="3796942" y="-38952"/>
                  <a:pt x="4054817" y="41496"/>
                  <a:pt x="4424339" y="0"/>
                </a:cubicBezTo>
                <a:cubicBezTo>
                  <a:pt x="4793861" y="-41496"/>
                  <a:pt x="5024088" y="47178"/>
                  <a:pt x="5211917" y="0"/>
                </a:cubicBezTo>
                <a:cubicBezTo>
                  <a:pt x="5399746" y="-47178"/>
                  <a:pt x="5570243" y="5541"/>
                  <a:pt x="5791019" y="0"/>
                </a:cubicBezTo>
                <a:cubicBezTo>
                  <a:pt x="6011795" y="-5541"/>
                  <a:pt x="6246623" y="81194"/>
                  <a:pt x="6578598" y="0"/>
                </a:cubicBezTo>
                <a:cubicBezTo>
                  <a:pt x="6910573" y="-81194"/>
                  <a:pt x="6883174" y="55375"/>
                  <a:pt x="7053462" y="0"/>
                </a:cubicBezTo>
                <a:cubicBezTo>
                  <a:pt x="7223750" y="-55375"/>
                  <a:pt x="7399284" y="43444"/>
                  <a:pt x="7528325" y="0"/>
                </a:cubicBezTo>
                <a:cubicBezTo>
                  <a:pt x="7657366" y="-43444"/>
                  <a:pt x="8003986" y="70049"/>
                  <a:pt x="8211666" y="0"/>
                </a:cubicBezTo>
                <a:cubicBezTo>
                  <a:pt x="8419346" y="-70049"/>
                  <a:pt x="8460859" y="33989"/>
                  <a:pt x="8686529" y="0"/>
                </a:cubicBezTo>
                <a:cubicBezTo>
                  <a:pt x="8912199" y="-33989"/>
                  <a:pt x="9138692" y="16418"/>
                  <a:pt x="9474108" y="0"/>
                </a:cubicBezTo>
                <a:cubicBezTo>
                  <a:pt x="9809524" y="-16418"/>
                  <a:pt x="10176312" y="39155"/>
                  <a:pt x="10423835" y="0"/>
                </a:cubicBezTo>
                <a:cubicBezTo>
                  <a:pt x="10483425" y="233367"/>
                  <a:pt x="10367819" y="417112"/>
                  <a:pt x="10423835" y="540456"/>
                </a:cubicBezTo>
                <a:cubicBezTo>
                  <a:pt x="10479851" y="663800"/>
                  <a:pt x="10397975" y="932672"/>
                  <a:pt x="10423835" y="1107934"/>
                </a:cubicBezTo>
                <a:cubicBezTo>
                  <a:pt x="10449695" y="1283196"/>
                  <a:pt x="10388852" y="1387051"/>
                  <a:pt x="10423835" y="1567321"/>
                </a:cubicBezTo>
                <a:cubicBezTo>
                  <a:pt x="10458818" y="1747591"/>
                  <a:pt x="10413929" y="1827229"/>
                  <a:pt x="10423835" y="2053731"/>
                </a:cubicBezTo>
                <a:cubicBezTo>
                  <a:pt x="10433741" y="2280233"/>
                  <a:pt x="10389948" y="2420289"/>
                  <a:pt x="10423835" y="2702278"/>
                </a:cubicBezTo>
                <a:cubicBezTo>
                  <a:pt x="10309777" y="2732702"/>
                  <a:pt x="10138138" y="2673801"/>
                  <a:pt x="9948971" y="2702278"/>
                </a:cubicBezTo>
                <a:cubicBezTo>
                  <a:pt x="9759804" y="2730755"/>
                  <a:pt x="9504199" y="2692710"/>
                  <a:pt x="9369869" y="2702278"/>
                </a:cubicBezTo>
                <a:cubicBezTo>
                  <a:pt x="9235539" y="2711846"/>
                  <a:pt x="9204609" y="2679360"/>
                  <a:pt x="9103483" y="2702278"/>
                </a:cubicBezTo>
                <a:cubicBezTo>
                  <a:pt x="9002357" y="2725196"/>
                  <a:pt x="8915108" y="2680039"/>
                  <a:pt x="8837096" y="2702278"/>
                </a:cubicBezTo>
                <a:cubicBezTo>
                  <a:pt x="8759084" y="2724517"/>
                  <a:pt x="8541132" y="2650059"/>
                  <a:pt x="8257994" y="2702278"/>
                </a:cubicBezTo>
                <a:cubicBezTo>
                  <a:pt x="7974856" y="2754497"/>
                  <a:pt x="8012139" y="2697886"/>
                  <a:pt x="7887368" y="2702278"/>
                </a:cubicBezTo>
                <a:cubicBezTo>
                  <a:pt x="7762597" y="2706670"/>
                  <a:pt x="7525420" y="2665831"/>
                  <a:pt x="7204028" y="2702278"/>
                </a:cubicBezTo>
                <a:cubicBezTo>
                  <a:pt x="6882636" y="2738725"/>
                  <a:pt x="6941000" y="2671085"/>
                  <a:pt x="6833403" y="2702278"/>
                </a:cubicBezTo>
                <a:cubicBezTo>
                  <a:pt x="6725807" y="2733471"/>
                  <a:pt x="6365634" y="2698559"/>
                  <a:pt x="6150063" y="2702278"/>
                </a:cubicBezTo>
                <a:cubicBezTo>
                  <a:pt x="5934492" y="2705997"/>
                  <a:pt x="5963531" y="2672989"/>
                  <a:pt x="5883676" y="2702278"/>
                </a:cubicBezTo>
                <a:cubicBezTo>
                  <a:pt x="5803821" y="2731567"/>
                  <a:pt x="5455777" y="2673551"/>
                  <a:pt x="5200335" y="2702278"/>
                </a:cubicBezTo>
                <a:cubicBezTo>
                  <a:pt x="4944893" y="2731005"/>
                  <a:pt x="4986075" y="2678175"/>
                  <a:pt x="4829710" y="2702278"/>
                </a:cubicBezTo>
                <a:cubicBezTo>
                  <a:pt x="4673345" y="2726381"/>
                  <a:pt x="4663511" y="2685255"/>
                  <a:pt x="4563323" y="2702278"/>
                </a:cubicBezTo>
                <a:cubicBezTo>
                  <a:pt x="4463135" y="2719301"/>
                  <a:pt x="4357650" y="2671022"/>
                  <a:pt x="4192698" y="2702278"/>
                </a:cubicBezTo>
                <a:cubicBezTo>
                  <a:pt x="4027746" y="2733534"/>
                  <a:pt x="3823143" y="2654091"/>
                  <a:pt x="3509358" y="2702278"/>
                </a:cubicBezTo>
                <a:cubicBezTo>
                  <a:pt x="3195573" y="2750465"/>
                  <a:pt x="3309023" y="2696319"/>
                  <a:pt x="3138733" y="2702278"/>
                </a:cubicBezTo>
                <a:cubicBezTo>
                  <a:pt x="2968444" y="2708237"/>
                  <a:pt x="2970491" y="2692448"/>
                  <a:pt x="2872346" y="2702278"/>
                </a:cubicBezTo>
                <a:cubicBezTo>
                  <a:pt x="2774201" y="2712108"/>
                  <a:pt x="2616419" y="2693432"/>
                  <a:pt x="2501720" y="2702278"/>
                </a:cubicBezTo>
                <a:cubicBezTo>
                  <a:pt x="2387021" y="2711124"/>
                  <a:pt x="2211398" y="2666433"/>
                  <a:pt x="2026857" y="2702278"/>
                </a:cubicBezTo>
                <a:cubicBezTo>
                  <a:pt x="1842316" y="2738123"/>
                  <a:pt x="1610286" y="2635940"/>
                  <a:pt x="1447755" y="2702278"/>
                </a:cubicBezTo>
                <a:cubicBezTo>
                  <a:pt x="1285224" y="2768616"/>
                  <a:pt x="1253263" y="2697160"/>
                  <a:pt x="1077130" y="2702278"/>
                </a:cubicBezTo>
                <a:cubicBezTo>
                  <a:pt x="900997" y="2707396"/>
                  <a:pt x="314226" y="2676898"/>
                  <a:pt x="0" y="2702278"/>
                </a:cubicBezTo>
                <a:cubicBezTo>
                  <a:pt x="-58783" y="2479602"/>
                  <a:pt x="35783" y="2298731"/>
                  <a:pt x="0" y="2161822"/>
                </a:cubicBezTo>
                <a:cubicBezTo>
                  <a:pt x="-35783" y="2024913"/>
                  <a:pt x="2386" y="1800265"/>
                  <a:pt x="0" y="1621367"/>
                </a:cubicBezTo>
                <a:cubicBezTo>
                  <a:pt x="-2386" y="1442470"/>
                  <a:pt x="28532" y="1268168"/>
                  <a:pt x="0" y="1080911"/>
                </a:cubicBezTo>
                <a:cubicBezTo>
                  <a:pt x="-28532" y="893654"/>
                  <a:pt x="62186" y="713109"/>
                  <a:pt x="0" y="540456"/>
                </a:cubicBezTo>
                <a:cubicBezTo>
                  <a:pt x="-62186" y="367803"/>
                  <a:pt x="17113" y="18076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Old School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 err="1">
                <a:latin typeface=""/>
              </a:rPr>
              <a:t>Resoucres</a:t>
            </a:r>
            <a:endParaRPr lang="en-US" sz="28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American Typewriter" panose="02090604020004020304" pitchFamily="18" charset="77"/>
              </a:rPr>
              <a:t>     </a:t>
            </a:r>
            <a:endParaRPr lang="en-US" sz="28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New school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☐</a:t>
            </a:r>
            <a:r>
              <a:rPr lang="en-US" sz="2800" dirty="0">
                <a:latin typeface=""/>
              </a:rPr>
              <a:t> Understanding the case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☐</a:t>
            </a:r>
            <a:r>
              <a:rPr lang="en-US" sz="2800" dirty="0">
                <a:latin typeface=""/>
              </a:rPr>
              <a:t> Data Generated around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E4A2E-92C3-FE0B-F623-BC188A50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824" y="531385"/>
            <a:ext cx="2268020" cy="1644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8D8B2-84C7-18EC-C363-6A807F566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71" y="2390795"/>
            <a:ext cx="3098273" cy="207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C928D-2BCB-96A7-E262-DF22BFB28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824" y="4645270"/>
            <a:ext cx="2243304" cy="16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4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Get Data </a:t>
            </a:r>
            <a:r>
              <a:rPr lang="en-US" sz="4000" b="1" dirty="0" err="1">
                <a:latin typeface=""/>
              </a:rPr>
              <a:t>Exmple</a:t>
            </a:r>
            <a:r>
              <a:rPr lang="en-US" sz="4000" b="1" dirty="0">
                <a:latin typeface=""/>
              </a:rPr>
              <a:t>: </a:t>
            </a:r>
            <a:r>
              <a:rPr lang="en-US" sz="4000" dirty="0">
                <a:latin typeface=""/>
              </a:rPr>
              <a:t>Protest Behavior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160EEF-E69D-ADA5-AAC9-7491D818283B}"/>
              </a:ext>
            </a:extLst>
          </p:cNvPr>
          <p:cNvSpPr txBox="1"/>
          <p:nvPr/>
        </p:nvSpPr>
        <p:spPr>
          <a:xfrm>
            <a:off x="195673" y="965951"/>
            <a:ext cx="10423835" cy="2702278"/>
          </a:xfrm>
          <a:custGeom>
            <a:avLst/>
            <a:gdLst>
              <a:gd name="connsiteX0" fmla="*/ 0 w 10423835"/>
              <a:gd name="connsiteY0" fmla="*/ 0 h 2702278"/>
              <a:gd name="connsiteX1" fmla="*/ 474864 w 10423835"/>
              <a:gd name="connsiteY1" fmla="*/ 0 h 2702278"/>
              <a:gd name="connsiteX2" fmla="*/ 741250 w 10423835"/>
              <a:gd name="connsiteY2" fmla="*/ 0 h 2702278"/>
              <a:gd name="connsiteX3" fmla="*/ 1528829 w 10423835"/>
              <a:gd name="connsiteY3" fmla="*/ 0 h 2702278"/>
              <a:gd name="connsiteX4" fmla="*/ 2003693 w 10423835"/>
              <a:gd name="connsiteY4" fmla="*/ 0 h 2702278"/>
              <a:gd name="connsiteX5" fmla="*/ 2478556 w 10423835"/>
              <a:gd name="connsiteY5" fmla="*/ 0 h 2702278"/>
              <a:gd name="connsiteX6" fmla="*/ 3266135 w 10423835"/>
              <a:gd name="connsiteY6" fmla="*/ 0 h 2702278"/>
              <a:gd name="connsiteX7" fmla="*/ 3636760 w 10423835"/>
              <a:gd name="connsiteY7" fmla="*/ 0 h 2702278"/>
              <a:gd name="connsiteX8" fmla="*/ 4424339 w 10423835"/>
              <a:gd name="connsiteY8" fmla="*/ 0 h 2702278"/>
              <a:gd name="connsiteX9" fmla="*/ 5211917 w 10423835"/>
              <a:gd name="connsiteY9" fmla="*/ 0 h 2702278"/>
              <a:gd name="connsiteX10" fmla="*/ 5791019 w 10423835"/>
              <a:gd name="connsiteY10" fmla="*/ 0 h 2702278"/>
              <a:gd name="connsiteX11" fmla="*/ 6578598 w 10423835"/>
              <a:gd name="connsiteY11" fmla="*/ 0 h 2702278"/>
              <a:gd name="connsiteX12" fmla="*/ 7053462 w 10423835"/>
              <a:gd name="connsiteY12" fmla="*/ 0 h 2702278"/>
              <a:gd name="connsiteX13" fmla="*/ 7528325 w 10423835"/>
              <a:gd name="connsiteY13" fmla="*/ 0 h 2702278"/>
              <a:gd name="connsiteX14" fmla="*/ 8211666 w 10423835"/>
              <a:gd name="connsiteY14" fmla="*/ 0 h 2702278"/>
              <a:gd name="connsiteX15" fmla="*/ 8686529 w 10423835"/>
              <a:gd name="connsiteY15" fmla="*/ 0 h 2702278"/>
              <a:gd name="connsiteX16" fmla="*/ 9474108 w 10423835"/>
              <a:gd name="connsiteY16" fmla="*/ 0 h 2702278"/>
              <a:gd name="connsiteX17" fmla="*/ 10423835 w 10423835"/>
              <a:gd name="connsiteY17" fmla="*/ 0 h 2702278"/>
              <a:gd name="connsiteX18" fmla="*/ 10423835 w 10423835"/>
              <a:gd name="connsiteY18" fmla="*/ 540456 h 2702278"/>
              <a:gd name="connsiteX19" fmla="*/ 10423835 w 10423835"/>
              <a:gd name="connsiteY19" fmla="*/ 1107934 h 2702278"/>
              <a:gd name="connsiteX20" fmla="*/ 10423835 w 10423835"/>
              <a:gd name="connsiteY20" fmla="*/ 1567321 h 2702278"/>
              <a:gd name="connsiteX21" fmla="*/ 10423835 w 10423835"/>
              <a:gd name="connsiteY21" fmla="*/ 2053731 h 2702278"/>
              <a:gd name="connsiteX22" fmla="*/ 10423835 w 10423835"/>
              <a:gd name="connsiteY22" fmla="*/ 2702278 h 2702278"/>
              <a:gd name="connsiteX23" fmla="*/ 9948971 w 10423835"/>
              <a:gd name="connsiteY23" fmla="*/ 2702278 h 2702278"/>
              <a:gd name="connsiteX24" fmla="*/ 9369869 w 10423835"/>
              <a:gd name="connsiteY24" fmla="*/ 2702278 h 2702278"/>
              <a:gd name="connsiteX25" fmla="*/ 9103483 w 10423835"/>
              <a:gd name="connsiteY25" fmla="*/ 2702278 h 2702278"/>
              <a:gd name="connsiteX26" fmla="*/ 8837096 w 10423835"/>
              <a:gd name="connsiteY26" fmla="*/ 2702278 h 2702278"/>
              <a:gd name="connsiteX27" fmla="*/ 8257994 w 10423835"/>
              <a:gd name="connsiteY27" fmla="*/ 2702278 h 2702278"/>
              <a:gd name="connsiteX28" fmla="*/ 7887368 w 10423835"/>
              <a:gd name="connsiteY28" fmla="*/ 2702278 h 2702278"/>
              <a:gd name="connsiteX29" fmla="*/ 7204028 w 10423835"/>
              <a:gd name="connsiteY29" fmla="*/ 2702278 h 2702278"/>
              <a:gd name="connsiteX30" fmla="*/ 6833403 w 10423835"/>
              <a:gd name="connsiteY30" fmla="*/ 2702278 h 2702278"/>
              <a:gd name="connsiteX31" fmla="*/ 6150063 w 10423835"/>
              <a:gd name="connsiteY31" fmla="*/ 2702278 h 2702278"/>
              <a:gd name="connsiteX32" fmla="*/ 5883676 w 10423835"/>
              <a:gd name="connsiteY32" fmla="*/ 2702278 h 2702278"/>
              <a:gd name="connsiteX33" fmla="*/ 5200335 w 10423835"/>
              <a:gd name="connsiteY33" fmla="*/ 2702278 h 2702278"/>
              <a:gd name="connsiteX34" fmla="*/ 4829710 w 10423835"/>
              <a:gd name="connsiteY34" fmla="*/ 2702278 h 2702278"/>
              <a:gd name="connsiteX35" fmla="*/ 4563323 w 10423835"/>
              <a:gd name="connsiteY35" fmla="*/ 2702278 h 2702278"/>
              <a:gd name="connsiteX36" fmla="*/ 4192698 w 10423835"/>
              <a:gd name="connsiteY36" fmla="*/ 2702278 h 2702278"/>
              <a:gd name="connsiteX37" fmla="*/ 3509358 w 10423835"/>
              <a:gd name="connsiteY37" fmla="*/ 2702278 h 2702278"/>
              <a:gd name="connsiteX38" fmla="*/ 3138733 w 10423835"/>
              <a:gd name="connsiteY38" fmla="*/ 2702278 h 2702278"/>
              <a:gd name="connsiteX39" fmla="*/ 2872346 w 10423835"/>
              <a:gd name="connsiteY39" fmla="*/ 2702278 h 2702278"/>
              <a:gd name="connsiteX40" fmla="*/ 2501720 w 10423835"/>
              <a:gd name="connsiteY40" fmla="*/ 2702278 h 2702278"/>
              <a:gd name="connsiteX41" fmla="*/ 2026857 w 10423835"/>
              <a:gd name="connsiteY41" fmla="*/ 2702278 h 2702278"/>
              <a:gd name="connsiteX42" fmla="*/ 1447755 w 10423835"/>
              <a:gd name="connsiteY42" fmla="*/ 2702278 h 2702278"/>
              <a:gd name="connsiteX43" fmla="*/ 1077130 w 10423835"/>
              <a:gd name="connsiteY43" fmla="*/ 2702278 h 2702278"/>
              <a:gd name="connsiteX44" fmla="*/ 0 w 10423835"/>
              <a:gd name="connsiteY44" fmla="*/ 2702278 h 2702278"/>
              <a:gd name="connsiteX45" fmla="*/ 0 w 10423835"/>
              <a:gd name="connsiteY45" fmla="*/ 2161822 h 2702278"/>
              <a:gd name="connsiteX46" fmla="*/ 0 w 10423835"/>
              <a:gd name="connsiteY46" fmla="*/ 1621367 h 2702278"/>
              <a:gd name="connsiteX47" fmla="*/ 0 w 10423835"/>
              <a:gd name="connsiteY47" fmla="*/ 1080911 h 2702278"/>
              <a:gd name="connsiteX48" fmla="*/ 0 w 10423835"/>
              <a:gd name="connsiteY48" fmla="*/ 540456 h 2702278"/>
              <a:gd name="connsiteX49" fmla="*/ 0 w 10423835"/>
              <a:gd name="connsiteY49" fmla="*/ 0 h 27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423835" h="2702278" extrusionOk="0">
                <a:moveTo>
                  <a:pt x="0" y="0"/>
                </a:moveTo>
                <a:cubicBezTo>
                  <a:pt x="177186" y="-28260"/>
                  <a:pt x="378032" y="37283"/>
                  <a:pt x="474864" y="0"/>
                </a:cubicBezTo>
                <a:cubicBezTo>
                  <a:pt x="571696" y="-37283"/>
                  <a:pt x="643926" y="6898"/>
                  <a:pt x="741250" y="0"/>
                </a:cubicBezTo>
                <a:cubicBezTo>
                  <a:pt x="838574" y="-6898"/>
                  <a:pt x="1262933" y="85390"/>
                  <a:pt x="1528829" y="0"/>
                </a:cubicBezTo>
                <a:cubicBezTo>
                  <a:pt x="1794725" y="-85390"/>
                  <a:pt x="1877827" y="33865"/>
                  <a:pt x="2003693" y="0"/>
                </a:cubicBezTo>
                <a:cubicBezTo>
                  <a:pt x="2129559" y="-33865"/>
                  <a:pt x="2323621" y="25585"/>
                  <a:pt x="2478556" y="0"/>
                </a:cubicBezTo>
                <a:cubicBezTo>
                  <a:pt x="2633491" y="-25585"/>
                  <a:pt x="3031337" y="29539"/>
                  <a:pt x="3266135" y="0"/>
                </a:cubicBezTo>
                <a:cubicBezTo>
                  <a:pt x="3500933" y="-29539"/>
                  <a:pt x="3476578" y="38952"/>
                  <a:pt x="3636760" y="0"/>
                </a:cubicBezTo>
                <a:cubicBezTo>
                  <a:pt x="3796942" y="-38952"/>
                  <a:pt x="4054817" y="41496"/>
                  <a:pt x="4424339" y="0"/>
                </a:cubicBezTo>
                <a:cubicBezTo>
                  <a:pt x="4793861" y="-41496"/>
                  <a:pt x="5024088" y="47178"/>
                  <a:pt x="5211917" y="0"/>
                </a:cubicBezTo>
                <a:cubicBezTo>
                  <a:pt x="5399746" y="-47178"/>
                  <a:pt x="5570243" y="5541"/>
                  <a:pt x="5791019" y="0"/>
                </a:cubicBezTo>
                <a:cubicBezTo>
                  <a:pt x="6011795" y="-5541"/>
                  <a:pt x="6246623" y="81194"/>
                  <a:pt x="6578598" y="0"/>
                </a:cubicBezTo>
                <a:cubicBezTo>
                  <a:pt x="6910573" y="-81194"/>
                  <a:pt x="6883174" y="55375"/>
                  <a:pt x="7053462" y="0"/>
                </a:cubicBezTo>
                <a:cubicBezTo>
                  <a:pt x="7223750" y="-55375"/>
                  <a:pt x="7399284" y="43444"/>
                  <a:pt x="7528325" y="0"/>
                </a:cubicBezTo>
                <a:cubicBezTo>
                  <a:pt x="7657366" y="-43444"/>
                  <a:pt x="8003986" y="70049"/>
                  <a:pt x="8211666" y="0"/>
                </a:cubicBezTo>
                <a:cubicBezTo>
                  <a:pt x="8419346" y="-70049"/>
                  <a:pt x="8460859" y="33989"/>
                  <a:pt x="8686529" y="0"/>
                </a:cubicBezTo>
                <a:cubicBezTo>
                  <a:pt x="8912199" y="-33989"/>
                  <a:pt x="9138692" y="16418"/>
                  <a:pt x="9474108" y="0"/>
                </a:cubicBezTo>
                <a:cubicBezTo>
                  <a:pt x="9809524" y="-16418"/>
                  <a:pt x="10176312" y="39155"/>
                  <a:pt x="10423835" y="0"/>
                </a:cubicBezTo>
                <a:cubicBezTo>
                  <a:pt x="10483425" y="233367"/>
                  <a:pt x="10367819" y="417112"/>
                  <a:pt x="10423835" y="540456"/>
                </a:cubicBezTo>
                <a:cubicBezTo>
                  <a:pt x="10479851" y="663800"/>
                  <a:pt x="10397975" y="932672"/>
                  <a:pt x="10423835" y="1107934"/>
                </a:cubicBezTo>
                <a:cubicBezTo>
                  <a:pt x="10449695" y="1283196"/>
                  <a:pt x="10388852" y="1387051"/>
                  <a:pt x="10423835" y="1567321"/>
                </a:cubicBezTo>
                <a:cubicBezTo>
                  <a:pt x="10458818" y="1747591"/>
                  <a:pt x="10413929" y="1827229"/>
                  <a:pt x="10423835" y="2053731"/>
                </a:cubicBezTo>
                <a:cubicBezTo>
                  <a:pt x="10433741" y="2280233"/>
                  <a:pt x="10389948" y="2420289"/>
                  <a:pt x="10423835" y="2702278"/>
                </a:cubicBezTo>
                <a:cubicBezTo>
                  <a:pt x="10309777" y="2732702"/>
                  <a:pt x="10138138" y="2673801"/>
                  <a:pt x="9948971" y="2702278"/>
                </a:cubicBezTo>
                <a:cubicBezTo>
                  <a:pt x="9759804" y="2730755"/>
                  <a:pt x="9504199" y="2692710"/>
                  <a:pt x="9369869" y="2702278"/>
                </a:cubicBezTo>
                <a:cubicBezTo>
                  <a:pt x="9235539" y="2711846"/>
                  <a:pt x="9204609" y="2679360"/>
                  <a:pt x="9103483" y="2702278"/>
                </a:cubicBezTo>
                <a:cubicBezTo>
                  <a:pt x="9002357" y="2725196"/>
                  <a:pt x="8915108" y="2680039"/>
                  <a:pt x="8837096" y="2702278"/>
                </a:cubicBezTo>
                <a:cubicBezTo>
                  <a:pt x="8759084" y="2724517"/>
                  <a:pt x="8541132" y="2650059"/>
                  <a:pt x="8257994" y="2702278"/>
                </a:cubicBezTo>
                <a:cubicBezTo>
                  <a:pt x="7974856" y="2754497"/>
                  <a:pt x="8012139" y="2697886"/>
                  <a:pt x="7887368" y="2702278"/>
                </a:cubicBezTo>
                <a:cubicBezTo>
                  <a:pt x="7762597" y="2706670"/>
                  <a:pt x="7525420" y="2665831"/>
                  <a:pt x="7204028" y="2702278"/>
                </a:cubicBezTo>
                <a:cubicBezTo>
                  <a:pt x="6882636" y="2738725"/>
                  <a:pt x="6941000" y="2671085"/>
                  <a:pt x="6833403" y="2702278"/>
                </a:cubicBezTo>
                <a:cubicBezTo>
                  <a:pt x="6725807" y="2733471"/>
                  <a:pt x="6365634" y="2698559"/>
                  <a:pt x="6150063" y="2702278"/>
                </a:cubicBezTo>
                <a:cubicBezTo>
                  <a:pt x="5934492" y="2705997"/>
                  <a:pt x="5963531" y="2672989"/>
                  <a:pt x="5883676" y="2702278"/>
                </a:cubicBezTo>
                <a:cubicBezTo>
                  <a:pt x="5803821" y="2731567"/>
                  <a:pt x="5455777" y="2673551"/>
                  <a:pt x="5200335" y="2702278"/>
                </a:cubicBezTo>
                <a:cubicBezTo>
                  <a:pt x="4944893" y="2731005"/>
                  <a:pt x="4986075" y="2678175"/>
                  <a:pt x="4829710" y="2702278"/>
                </a:cubicBezTo>
                <a:cubicBezTo>
                  <a:pt x="4673345" y="2726381"/>
                  <a:pt x="4663511" y="2685255"/>
                  <a:pt x="4563323" y="2702278"/>
                </a:cubicBezTo>
                <a:cubicBezTo>
                  <a:pt x="4463135" y="2719301"/>
                  <a:pt x="4357650" y="2671022"/>
                  <a:pt x="4192698" y="2702278"/>
                </a:cubicBezTo>
                <a:cubicBezTo>
                  <a:pt x="4027746" y="2733534"/>
                  <a:pt x="3823143" y="2654091"/>
                  <a:pt x="3509358" y="2702278"/>
                </a:cubicBezTo>
                <a:cubicBezTo>
                  <a:pt x="3195573" y="2750465"/>
                  <a:pt x="3309023" y="2696319"/>
                  <a:pt x="3138733" y="2702278"/>
                </a:cubicBezTo>
                <a:cubicBezTo>
                  <a:pt x="2968444" y="2708237"/>
                  <a:pt x="2970491" y="2692448"/>
                  <a:pt x="2872346" y="2702278"/>
                </a:cubicBezTo>
                <a:cubicBezTo>
                  <a:pt x="2774201" y="2712108"/>
                  <a:pt x="2616419" y="2693432"/>
                  <a:pt x="2501720" y="2702278"/>
                </a:cubicBezTo>
                <a:cubicBezTo>
                  <a:pt x="2387021" y="2711124"/>
                  <a:pt x="2211398" y="2666433"/>
                  <a:pt x="2026857" y="2702278"/>
                </a:cubicBezTo>
                <a:cubicBezTo>
                  <a:pt x="1842316" y="2738123"/>
                  <a:pt x="1610286" y="2635940"/>
                  <a:pt x="1447755" y="2702278"/>
                </a:cubicBezTo>
                <a:cubicBezTo>
                  <a:pt x="1285224" y="2768616"/>
                  <a:pt x="1253263" y="2697160"/>
                  <a:pt x="1077130" y="2702278"/>
                </a:cubicBezTo>
                <a:cubicBezTo>
                  <a:pt x="900997" y="2707396"/>
                  <a:pt x="314226" y="2676898"/>
                  <a:pt x="0" y="2702278"/>
                </a:cubicBezTo>
                <a:cubicBezTo>
                  <a:pt x="-58783" y="2479602"/>
                  <a:pt x="35783" y="2298731"/>
                  <a:pt x="0" y="2161822"/>
                </a:cubicBezTo>
                <a:cubicBezTo>
                  <a:pt x="-35783" y="2024913"/>
                  <a:pt x="2386" y="1800265"/>
                  <a:pt x="0" y="1621367"/>
                </a:cubicBezTo>
                <a:cubicBezTo>
                  <a:pt x="-2386" y="1442470"/>
                  <a:pt x="28532" y="1268168"/>
                  <a:pt x="0" y="1080911"/>
                </a:cubicBezTo>
                <a:cubicBezTo>
                  <a:pt x="-28532" y="893654"/>
                  <a:pt x="62186" y="713109"/>
                  <a:pt x="0" y="540456"/>
                </a:cubicBezTo>
                <a:cubicBezTo>
                  <a:pt x="-62186" y="367803"/>
                  <a:pt x="17113" y="18076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Old School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 err="1">
                <a:latin typeface=""/>
              </a:rPr>
              <a:t>Resoucres</a:t>
            </a:r>
            <a:endParaRPr lang="en-US" sz="28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American Typewriter" panose="02090604020004020304" pitchFamily="18" charset="77"/>
              </a:rPr>
              <a:t>     </a:t>
            </a:r>
            <a:endParaRPr lang="en-US" sz="28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New school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☐</a:t>
            </a:r>
            <a:r>
              <a:rPr lang="en-US" sz="2800" dirty="0">
                <a:latin typeface=""/>
              </a:rPr>
              <a:t> Understanding the case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☐</a:t>
            </a:r>
            <a:r>
              <a:rPr lang="en-US" sz="2800" dirty="0">
                <a:latin typeface=""/>
              </a:rPr>
              <a:t> Data Generated around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E4A2E-92C3-FE0B-F623-BC188A50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824" y="531385"/>
            <a:ext cx="2268020" cy="1644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8D8B2-84C7-18EC-C363-6A807F566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71" y="2390795"/>
            <a:ext cx="3098273" cy="207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C928D-2BCB-96A7-E262-DF22BFB28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824" y="4645270"/>
            <a:ext cx="2243304" cy="16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F74ABF-DB7B-5FCF-3D11-40519A2E5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6" y="1109425"/>
            <a:ext cx="11602349" cy="34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5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How the heck we get the data?</a:t>
            </a:r>
            <a:endParaRPr lang="en-US" sz="4000" dirty="0">
              <a:latin typeface="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/>
              <p:nvPr/>
            </p:nvSpPr>
            <p:spPr>
              <a:xfrm>
                <a:off x="267156" y="1085476"/>
                <a:ext cx="6710978" cy="4702826"/>
              </a:xfrm>
              <a:custGeom>
                <a:avLst/>
                <a:gdLst>
                  <a:gd name="connsiteX0" fmla="*/ 0 w 6710978"/>
                  <a:gd name="connsiteY0" fmla="*/ 0 h 4702826"/>
                  <a:gd name="connsiteX1" fmla="*/ 492138 w 6710978"/>
                  <a:gd name="connsiteY1" fmla="*/ 0 h 4702826"/>
                  <a:gd name="connsiteX2" fmla="*/ 850057 w 6710978"/>
                  <a:gd name="connsiteY2" fmla="*/ 0 h 4702826"/>
                  <a:gd name="connsiteX3" fmla="*/ 1543525 w 6710978"/>
                  <a:gd name="connsiteY3" fmla="*/ 0 h 4702826"/>
                  <a:gd name="connsiteX4" fmla="*/ 2035663 w 6710978"/>
                  <a:gd name="connsiteY4" fmla="*/ 0 h 4702826"/>
                  <a:gd name="connsiteX5" fmla="*/ 2527802 w 6710978"/>
                  <a:gd name="connsiteY5" fmla="*/ 0 h 4702826"/>
                  <a:gd name="connsiteX6" fmla="*/ 3221269 w 6710978"/>
                  <a:gd name="connsiteY6" fmla="*/ 0 h 4702826"/>
                  <a:gd name="connsiteX7" fmla="*/ 3646298 w 6710978"/>
                  <a:gd name="connsiteY7" fmla="*/ 0 h 4702826"/>
                  <a:gd name="connsiteX8" fmla="*/ 4339766 w 6710978"/>
                  <a:gd name="connsiteY8" fmla="*/ 0 h 4702826"/>
                  <a:gd name="connsiteX9" fmla="*/ 5033234 w 6710978"/>
                  <a:gd name="connsiteY9" fmla="*/ 0 h 4702826"/>
                  <a:gd name="connsiteX10" fmla="*/ 5592482 w 6710978"/>
                  <a:gd name="connsiteY10" fmla="*/ 0 h 4702826"/>
                  <a:gd name="connsiteX11" fmla="*/ 6710978 w 6710978"/>
                  <a:gd name="connsiteY11" fmla="*/ 0 h 4702826"/>
                  <a:gd name="connsiteX12" fmla="*/ 6710978 w 6710978"/>
                  <a:gd name="connsiteY12" fmla="*/ 540825 h 4702826"/>
                  <a:gd name="connsiteX13" fmla="*/ 6710978 w 6710978"/>
                  <a:gd name="connsiteY13" fmla="*/ 987593 h 4702826"/>
                  <a:gd name="connsiteX14" fmla="*/ 6710978 w 6710978"/>
                  <a:gd name="connsiteY14" fmla="*/ 1575447 h 4702826"/>
                  <a:gd name="connsiteX15" fmla="*/ 6710978 w 6710978"/>
                  <a:gd name="connsiteY15" fmla="*/ 2163300 h 4702826"/>
                  <a:gd name="connsiteX16" fmla="*/ 6710978 w 6710978"/>
                  <a:gd name="connsiteY16" fmla="*/ 2751153 h 4702826"/>
                  <a:gd name="connsiteX17" fmla="*/ 6710978 w 6710978"/>
                  <a:gd name="connsiteY17" fmla="*/ 3386035 h 4702826"/>
                  <a:gd name="connsiteX18" fmla="*/ 6710978 w 6710978"/>
                  <a:gd name="connsiteY18" fmla="*/ 4020916 h 4702826"/>
                  <a:gd name="connsiteX19" fmla="*/ 6710978 w 6710978"/>
                  <a:gd name="connsiteY19" fmla="*/ 4702826 h 4702826"/>
                  <a:gd name="connsiteX20" fmla="*/ 6353059 w 6710978"/>
                  <a:gd name="connsiteY20" fmla="*/ 4702826 h 4702826"/>
                  <a:gd name="connsiteX21" fmla="*/ 5659591 w 6710978"/>
                  <a:gd name="connsiteY21" fmla="*/ 4702826 h 4702826"/>
                  <a:gd name="connsiteX22" fmla="*/ 5100343 w 6710978"/>
                  <a:gd name="connsiteY22" fmla="*/ 4702826 h 4702826"/>
                  <a:gd name="connsiteX23" fmla="*/ 4675315 w 6710978"/>
                  <a:gd name="connsiteY23" fmla="*/ 4702826 h 4702826"/>
                  <a:gd name="connsiteX24" fmla="*/ 4116067 w 6710978"/>
                  <a:gd name="connsiteY24" fmla="*/ 4702826 h 4702826"/>
                  <a:gd name="connsiteX25" fmla="*/ 3758148 w 6710978"/>
                  <a:gd name="connsiteY25" fmla="*/ 4702826 h 4702826"/>
                  <a:gd name="connsiteX26" fmla="*/ 3400229 w 6710978"/>
                  <a:gd name="connsiteY26" fmla="*/ 4702826 h 4702826"/>
                  <a:gd name="connsiteX27" fmla="*/ 2840981 w 6710978"/>
                  <a:gd name="connsiteY27" fmla="*/ 4702826 h 4702826"/>
                  <a:gd name="connsiteX28" fmla="*/ 2415952 w 6710978"/>
                  <a:gd name="connsiteY28" fmla="*/ 4702826 h 4702826"/>
                  <a:gd name="connsiteX29" fmla="*/ 1789594 w 6710978"/>
                  <a:gd name="connsiteY29" fmla="*/ 4702826 h 4702826"/>
                  <a:gd name="connsiteX30" fmla="*/ 1364566 w 6710978"/>
                  <a:gd name="connsiteY30" fmla="*/ 4702826 h 4702826"/>
                  <a:gd name="connsiteX31" fmla="*/ 738208 w 6710978"/>
                  <a:gd name="connsiteY31" fmla="*/ 4702826 h 4702826"/>
                  <a:gd name="connsiteX32" fmla="*/ 0 w 6710978"/>
                  <a:gd name="connsiteY32" fmla="*/ 4702826 h 4702826"/>
                  <a:gd name="connsiteX33" fmla="*/ 0 w 6710978"/>
                  <a:gd name="connsiteY33" fmla="*/ 4067944 h 4702826"/>
                  <a:gd name="connsiteX34" fmla="*/ 0 w 6710978"/>
                  <a:gd name="connsiteY34" fmla="*/ 3433063 h 4702826"/>
                  <a:gd name="connsiteX35" fmla="*/ 0 w 6710978"/>
                  <a:gd name="connsiteY35" fmla="*/ 2751153 h 4702826"/>
                  <a:gd name="connsiteX36" fmla="*/ 0 w 6710978"/>
                  <a:gd name="connsiteY36" fmla="*/ 2210328 h 4702826"/>
                  <a:gd name="connsiteX37" fmla="*/ 0 w 6710978"/>
                  <a:gd name="connsiteY37" fmla="*/ 1528418 h 4702826"/>
                  <a:gd name="connsiteX38" fmla="*/ 0 w 6710978"/>
                  <a:gd name="connsiteY38" fmla="*/ 1034622 h 4702826"/>
                  <a:gd name="connsiteX39" fmla="*/ 0 w 6710978"/>
                  <a:gd name="connsiteY39" fmla="*/ 587853 h 4702826"/>
                  <a:gd name="connsiteX40" fmla="*/ 0 w 6710978"/>
                  <a:gd name="connsiteY40" fmla="*/ 0 h 470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710978" h="4702826" extrusionOk="0">
                    <a:moveTo>
                      <a:pt x="0" y="0"/>
                    </a:moveTo>
                    <a:cubicBezTo>
                      <a:pt x="121150" y="-25189"/>
                      <a:pt x="283735" y="56427"/>
                      <a:pt x="492138" y="0"/>
                    </a:cubicBezTo>
                    <a:cubicBezTo>
                      <a:pt x="700541" y="-56427"/>
                      <a:pt x="742590" y="6154"/>
                      <a:pt x="850057" y="0"/>
                    </a:cubicBezTo>
                    <a:cubicBezTo>
                      <a:pt x="957524" y="-6154"/>
                      <a:pt x="1351611" y="73958"/>
                      <a:pt x="1543525" y="0"/>
                    </a:cubicBezTo>
                    <a:cubicBezTo>
                      <a:pt x="1735439" y="-73958"/>
                      <a:pt x="1797897" y="576"/>
                      <a:pt x="2035663" y="0"/>
                    </a:cubicBezTo>
                    <a:cubicBezTo>
                      <a:pt x="2273429" y="-576"/>
                      <a:pt x="2414697" y="48478"/>
                      <a:pt x="2527802" y="0"/>
                    </a:cubicBezTo>
                    <a:cubicBezTo>
                      <a:pt x="2640907" y="-48478"/>
                      <a:pt x="2948558" y="14904"/>
                      <a:pt x="3221269" y="0"/>
                    </a:cubicBezTo>
                    <a:cubicBezTo>
                      <a:pt x="3493980" y="-14904"/>
                      <a:pt x="3522753" y="19666"/>
                      <a:pt x="3646298" y="0"/>
                    </a:cubicBezTo>
                    <a:cubicBezTo>
                      <a:pt x="3769843" y="-19666"/>
                      <a:pt x="4012567" y="80607"/>
                      <a:pt x="4339766" y="0"/>
                    </a:cubicBezTo>
                    <a:cubicBezTo>
                      <a:pt x="4666965" y="-80607"/>
                      <a:pt x="4786273" y="60742"/>
                      <a:pt x="5033234" y="0"/>
                    </a:cubicBezTo>
                    <a:cubicBezTo>
                      <a:pt x="5280195" y="-60742"/>
                      <a:pt x="5416682" y="59485"/>
                      <a:pt x="5592482" y="0"/>
                    </a:cubicBezTo>
                    <a:cubicBezTo>
                      <a:pt x="5768282" y="-59485"/>
                      <a:pt x="6221364" y="84025"/>
                      <a:pt x="6710978" y="0"/>
                    </a:cubicBezTo>
                    <a:cubicBezTo>
                      <a:pt x="6742738" y="134229"/>
                      <a:pt x="6649773" y="314750"/>
                      <a:pt x="6710978" y="540825"/>
                    </a:cubicBezTo>
                    <a:cubicBezTo>
                      <a:pt x="6772183" y="766900"/>
                      <a:pt x="6680528" y="856331"/>
                      <a:pt x="6710978" y="987593"/>
                    </a:cubicBezTo>
                    <a:cubicBezTo>
                      <a:pt x="6741428" y="1118855"/>
                      <a:pt x="6652038" y="1453746"/>
                      <a:pt x="6710978" y="1575447"/>
                    </a:cubicBezTo>
                    <a:cubicBezTo>
                      <a:pt x="6769918" y="1697148"/>
                      <a:pt x="6705987" y="1968364"/>
                      <a:pt x="6710978" y="2163300"/>
                    </a:cubicBezTo>
                    <a:cubicBezTo>
                      <a:pt x="6715969" y="2358236"/>
                      <a:pt x="6652829" y="2479705"/>
                      <a:pt x="6710978" y="2751153"/>
                    </a:cubicBezTo>
                    <a:cubicBezTo>
                      <a:pt x="6769127" y="3022601"/>
                      <a:pt x="6651446" y="3101877"/>
                      <a:pt x="6710978" y="3386035"/>
                    </a:cubicBezTo>
                    <a:cubicBezTo>
                      <a:pt x="6770510" y="3670193"/>
                      <a:pt x="6641185" y="3859848"/>
                      <a:pt x="6710978" y="4020916"/>
                    </a:cubicBezTo>
                    <a:cubicBezTo>
                      <a:pt x="6780771" y="4181984"/>
                      <a:pt x="6689816" y="4470577"/>
                      <a:pt x="6710978" y="4702826"/>
                    </a:cubicBezTo>
                    <a:cubicBezTo>
                      <a:pt x="6545722" y="4721296"/>
                      <a:pt x="6463081" y="4676059"/>
                      <a:pt x="6353059" y="4702826"/>
                    </a:cubicBezTo>
                    <a:cubicBezTo>
                      <a:pt x="6243037" y="4729593"/>
                      <a:pt x="5861616" y="4699762"/>
                      <a:pt x="5659591" y="4702826"/>
                    </a:cubicBezTo>
                    <a:cubicBezTo>
                      <a:pt x="5457566" y="4705890"/>
                      <a:pt x="5357757" y="4661547"/>
                      <a:pt x="5100343" y="4702826"/>
                    </a:cubicBezTo>
                    <a:cubicBezTo>
                      <a:pt x="4842929" y="4744105"/>
                      <a:pt x="4863803" y="4661103"/>
                      <a:pt x="4675315" y="4702826"/>
                    </a:cubicBezTo>
                    <a:cubicBezTo>
                      <a:pt x="4486827" y="4744549"/>
                      <a:pt x="4269722" y="4648959"/>
                      <a:pt x="4116067" y="4702826"/>
                    </a:cubicBezTo>
                    <a:cubicBezTo>
                      <a:pt x="3962412" y="4756693"/>
                      <a:pt x="3891099" y="4664155"/>
                      <a:pt x="3758148" y="4702826"/>
                    </a:cubicBezTo>
                    <a:cubicBezTo>
                      <a:pt x="3625197" y="4741497"/>
                      <a:pt x="3477449" y="4689721"/>
                      <a:pt x="3400229" y="4702826"/>
                    </a:cubicBezTo>
                    <a:cubicBezTo>
                      <a:pt x="3323009" y="4715931"/>
                      <a:pt x="3078417" y="4647001"/>
                      <a:pt x="2840981" y="4702826"/>
                    </a:cubicBezTo>
                    <a:cubicBezTo>
                      <a:pt x="2603545" y="4758651"/>
                      <a:pt x="2528579" y="4694332"/>
                      <a:pt x="2415952" y="4702826"/>
                    </a:cubicBezTo>
                    <a:cubicBezTo>
                      <a:pt x="2303325" y="4711320"/>
                      <a:pt x="1985297" y="4647364"/>
                      <a:pt x="1789594" y="4702826"/>
                    </a:cubicBezTo>
                    <a:cubicBezTo>
                      <a:pt x="1593891" y="4758288"/>
                      <a:pt x="1508741" y="4692100"/>
                      <a:pt x="1364566" y="4702826"/>
                    </a:cubicBezTo>
                    <a:cubicBezTo>
                      <a:pt x="1220391" y="4713552"/>
                      <a:pt x="905722" y="4636719"/>
                      <a:pt x="738208" y="4702826"/>
                    </a:cubicBezTo>
                    <a:cubicBezTo>
                      <a:pt x="570694" y="4768933"/>
                      <a:pt x="186184" y="4685531"/>
                      <a:pt x="0" y="4702826"/>
                    </a:cubicBezTo>
                    <a:cubicBezTo>
                      <a:pt x="-2122" y="4542053"/>
                      <a:pt x="44096" y="4199210"/>
                      <a:pt x="0" y="4067944"/>
                    </a:cubicBezTo>
                    <a:cubicBezTo>
                      <a:pt x="-44096" y="3936678"/>
                      <a:pt x="13733" y="3578196"/>
                      <a:pt x="0" y="3433063"/>
                    </a:cubicBezTo>
                    <a:cubicBezTo>
                      <a:pt x="-13733" y="3287930"/>
                      <a:pt x="74112" y="3034635"/>
                      <a:pt x="0" y="2751153"/>
                    </a:cubicBezTo>
                    <a:cubicBezTo>
                      <a:pt x="-74112" y="2467671"/>
                      <a:pt x="31411" y="2408308"/>
                      <a:pt x="0" y="2210328"/>
                    </a:cubicBezTo>
                    <a:cubicBezTo>
                      <a:pt x="-31411" y="2012349"/>
                      <a:pt x="78322" y="1773746"/>
                      <a:pt x="0" y="1528418"/>
                    </a:cubicBezTo>
                    <a:cubicBezTo>
                      <a:pt x="-78322" y="1283090"/>
                      <a:pt x="57173" y="1221673"/>
                      <a:pt x="0" y="1034622"/>
                    </a:cubicBezTo>
                    <a:cubicBezTo>
                      <a:pt x="-57173" y="847571"/>
                      <a:pt x="43648" y="782973"/>
                      <a:pt x="0" y="587853"/>
                    </a:cubicBezTo>
                    <a:cubicBezTo>
                      <a:pt x="-43648" y="392733"/>
                      <a:pt x="30202" y="240274"/>
                      <a:pt x="0" y="0"/>
                    </a:cubicBezTo>
                    <a:close/>
                  </a:path>
                </a:pathLst>
              </a:custGeom>
              <a:noFill/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800" b="1" dirty="0">
                    <a:latin typeface=""/>
                  </a:rPr>
                  <a:t>☐</a:t>
                </a:r>
                <a:r>
                  <a:rPr lang="en-US" sz="3200" b="1" dirty="0">
                    <a:latin typeface=""/>
                  </a:rPr>
                  <a:t> </a:t>
                </a:r>
                <a:r>
                  <a:rPr lang="en-US" sz="2400" dirty="0">
                    <a:latin typeface=""/>
                  </a:rPr>
                  <a:t>In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"/>
                  </a:rPr>
                  <a:t>, individuals who look f</a:t>
                </a:r>
                <a:r>
                  <a:rPr lang="en-US" sz="2600" dirty="0">
                    <a:latin typeface=""/>
                  </a:rPr>
                  <a:t>or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┃</a:t>
                </a:r>
                <a:r>
                  <a:rPr lang="en-US" sz="2400" dirty="0">
                    <a:latin typeface=""/>
                  </a:rPr>
                  <a:t>protest campaign information </a:t>
                </a:r>
                <a:r>
                  <a:rPr lang="en-US" sz="2400" i="1" dirty="0">
                    <a:latin typeface=""/>
                  </a:rPr>
                  <a:t>also</a:t>
                </a:r>
                <a:r>
                  <a:rPr lang="en-US" sz="2400" dirty="0">
                    <a:latin typeface=""/>
                  </a:rPr>
                  <a:t> search:</a:t>
                </a:r>
                <a:endParaRPr lang="en-US" sz="2400" i="1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American Typewriter" panose="02090604020004020304" pitchFamily="18" charset="77"/>
                  </a:rPr>
                  <a:t>“revolution”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┗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American Typewriter" panose="02090604020004020304" pitchFamily="18" charset="77"/>
                  </a:rPr>
                  <a:t>“anti-corruption reform”</a:t>
                </a: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American Typewriter" panose="02090604020004020304" pitchFamily="18" charset="77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b="1" dirty="0">
                    <a:latin typeface=""/>
                  </a:rPr>
                  <a:t>☐</a:t>
                </a:r>
                <a:r>
                  <a:rPr lang="en-US" sz="3200" b="1" dirty="0">
                    <a:latin typeface=""/>
                  </a:rPr>
                  <a:t> </a:t>
                </a:r>
                <a:r>
                  <a:rPr lang="en-US" sz="2400" b="1" dirty="0">
                    <a:latin typeface=""/>
                  </a:rPr>
                  <a:t>Proposed Approach</a:t>
                </a:r>
                <a:endParaRPr lang="en-US" sz="2600" b="1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"/>
                  </a:rPr>
                  <a:t>Identify the largest cluster</a:t>
                </a:r>
                <a:r>
                  <a:rPr lang="en-US" sz="1400" dirty="0">
                    <a:latin typeface="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"/>
                  </a:rPr>
                  <a:t>[robust to outliers]</a:t>
                </a:r>
                <a:endPara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"/>
                  </a:rPr>
                  <a:t>Calculate cluster’s centroid </a:t>
                </a:r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"/>
                  </a:rPr>
                  <a:t>[n-dimensional space]</a:t>
                </a:r>
                <a:endPara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┗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b="1" dirty="0">
                    <a:latin typeface=""/>
                  </a:rPr>
                  <a:t>Fragmentation Score</a:t>
                </a:r>
                <a:r>
                  <a:rPr lang="en-US" sz="2400" dirty="0">
                    <a:latin typeface=""/>
                  </a:rPr>
                  <a:t>: average distance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latin typeface=""/>
                  </a:rPr>
                  <a:t>      to the centroid </a:t>
                </a:r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"/>
                  </a:rPr>
                  <a:t>[Manhattan distance]</a:t>
                </a:r>
                <a:endPara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American Typewriter" panose="02090604020004020304" pitchFamily="18" charset="7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6" y="1085476"/>
                <a:ext cx="6710978" cy="4702826"/>
              </a:xfrm>
              <a:prstGeom prst="rect">
                <a:avLst/>
              </a:prstGeom>
              <a:blipFill>
                <a:blip r:embed="rId3"/>
                <a:stretch>
                  <a:fillRect l="-2079" t="-2419"/>
                </a:stretch>
              </a:blipFill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710978"/>
                          <a:gd name="connsiteY0" fmla="*/ 0 h 4702826"/>
                          <a:gd name="connsiteX1" fmla="*/ 492138 w 6710978"/>
                          <a:gd name="connsiteY1" fmla="*/ 0 h 4702826"/>
                          <a:gd name="connsiteX2" fmla="*/ 850057 w 6710978"/>
                          <a:gd name="connsiteY2" fmla="*/ 0 h 4702826"/>
                          <a:gd name="connsiteX3" fmla="*/ 1543525 w 6710978"/>
                          <a:gd name="connsiteY3" fmla="*/ 0 h 4702826"/>
                          <a:gd name="connsiteX4" fmla="*/ 2035663 w 6710978"/>
                          <a:gd name="connsiteY4" fmla="*/ 0 h 4702826"/>
                          <a:gd name="connsiteX5" fmla="*/ 2527802 w 6710978"/>
                          <a:gd name="connsiteY5" fmla="*/ 0 h 4702826"/>
                          <a:gd name="connsiteX6" fmla="*/ 3221269 w 6710978"/>
                          <a:gd name="connsiteY6" fmla="*/ 0 h 4702826"/>
                          <a:gd name="connsiteX7" fmla="*/ 3646298 w 6710978"/>
                          <a:gd name="connsiteY7" fmla="*/ 0 h 4702826"/>
                          <a:gd name="connsiteX8" fmla="*/ 4339766 w 6710978"/>
                          <a:gd name="connsiteY8" fmla="*/ 0 h 4702826"/>
                          <a:gd name="connsiteX9" fmla="*/ 5033234 w 6710978"/>
                          <a:gd name="connsiteY9" fmla="*/ 0 h 4702826"/>
                          <a:gd name="connsiteX10" fmla="*/ 5592482 w 6710978"/>
                          <a:gd name="connsiteY10" fmla="*/ 0 h 4702826"/>
                          <a:gd name="connsiteX11" fmla="*/ 6710978 w 6710978"/>
                          <a:gd name="connsiteY11" fmla="*/ 0 h 4702826"/>
                          <a:gd name="connsiteX12" fmla="*/ 6710978 w 6710978"/>
                          <a:gd name="connsiteY12" fmla="*/ 540825 h 4702826"/>
                          <a:gd name="connsiteX13" fmla="*/ 6710978 w 6710978"/>
                          <a:gd name="connsiteY13" fmla="*/ 987593 h 4702826"/>
                          <a:gd name="connsiteX14" fmla="*/ 6710978 w 6710978"/>
                          <a:gd name="connsiteY14" fmla="*/ 1575447 h 4702826"/>
                          <a:gd name="connsiteX15" fmla="*/ 6710978 w 6710978"/>
                          <a:gd name="connsiteY15" fmla="*/ 2163300 h 4702826"/>
                          <a:gd name="connsiteX16" fmla="*/ 6710978 w 6710978"/>
                          <a:gd name="connsiteY16" fmla="*/ 2751153 h 4702826"/>
                          <a:gd name="connsiteX17" fmla="*/ 6710978 w 6710978"/>
                          <a:gd name="connsiteY17" fmla="*/ 3386035 h 4702826"/>
                          <a:gd name="connsiteX18" fmla="*/ 6710978 w 6710978"/>
                          <a:gd name="connsiteY18" fmla="*/ 4020916 h 4702826"/>
                          <a:gd name="connsiteX19" fmla="*/ 6710978 w 6710978"/>
                          <a:gd name="connsiteY19" fmla="*/ 4702826 h 4702826"/>
                          <a:gd name="connsiteX20" fmla="*/ 6353059 w 6710978"/>
                          <a:gd name="connsiteY20" fmla="*/ 4702826 h 4702826"/>
                          <a:gd name="connsiteX21" fmla="*/ 5659591 w 6710978"/>
                          <a:gd name="connsiteY21" fmla="*/ 4702826 h 4702826"/>
                          <a:gd name="connsiteX22" fmla="*/ 5100343 w 6710978"/>
                          <a:gd name="connsiteY22" fmla="*/ 4702826 h 4702826"/>
                          <a:gd name="connsiteX23" fmla="*/ 4675315 w 6710978"/>
                          <a:gd name="connsiteY23" fmla="*/ 4702826 h 4702826"/>
                          <a:gd name="connsiteX24" fmla="*/ 4116067 w 6710978"/>
                          <a:gd name="connsiteY24" fmla="*/ 4702826 h 4702826"/>
                          <a:gd name="connsiteX25" fmla="*/ 3758148 w 6710978"/>
                          <a:gd name="connsiteY25" fmla="*/ 4702826 h 4702826"/>
                          <a:gd name="connsiteX26" fmla="*/ 3400229 w 6710978"/>
                          <a:gd name="connsiteY26" fmla="*/ 4702826 h 4702826"/>
                          <a:gd name="connsiteX27" fmla="*/ 2840981 w 6710978"/>
                          <a:gd name="connsiteY27" fmla="*/ 4702826 h 4702826"/>
                          <a:gd name="connsiteX28" fmla="*/ 2415952 w 6710978"/>
                          <a:gd name="connsiteY28" fmla="*/ 4702826 h 4702826"/>
                          <a:gd name="connsiteX29" fmla="*/ 1789594 w 6710978"/>
                          <a:gd name="connsiteY29" fmla="*/ 4702826 h 4702826"/>
                          <a:gd name="connsiteX30" fmla="*/ 1364566 w 6710978"/>
                          <a:gd name="connsiteY30" fmla="*/ 4702826 h 4702826"/>
                          <a:gd name="connsiteX31" fmla="*/ 738208 w 6710978"/>
                          <a:gd name="connsiteY31" fmla="*/ 4702826 h 4702826"/>
                          <a:gd name="connsiteX32" fmla="*/ 0 w 6710978"/>
                          <a:gd name="connsiteY32" fmla="*/ 4702826 h 4702826"/>
                          <a:gd name="connsiteX33" fmla="*/ 0 w 6710978"/>
                          <a:gd name="connsiteY33" fmla="*/ 4067944 h 4702826"/>
                          <a:gd name="connsiteX34" fmla="*/ 0 w 6710978"/>
                          <a:gd name="connsiteY34" fmla="*/ 3433063 h 4702826"/>
                          <a:gd name="connsiteX35" fmla="*/ 0 w 6710978"/>
                          <a:gd name="connsiteY35" fmla="*/ 2751153 h 4702826"/>
                          <a:gd name="connsiteX36" fmla="*/ 0 w 6710978"/>
                          <a:gd name="connsiteY36" fmla="*/ 2210328 h 4702826"/>
                          <a:gd name="connsiteX37" fmla="*/ 0 w 6710978"/>
                          <a:gd name="connsiteY37" fmla="*/ 1528418 h 4702826"/>
                          <a:gd name="connsiteX38" fmla="*/ 0 w 6710978"/>
                          <a:gd name="connsiteY38" fmla="*/ 1034622 h 4702826"/>
                          <a:gd name="connsiteX39" fmla="*/ 0 w 6710978"/>
                          <a:gd name="connsiteY39" fmla="*/ 587853 h 4702826"/>
                          <a:gd name="connsiteX40" fmla="*/ 0 w 6710978"/>
                          <a:gd name="connsiteY40" fmla="*/ 0 h 47028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</a:cxnLst>
                        <a:rect l="l" t="t" r="r" b="b"/>
                        <a:pathLst>
                          <a:path w="6710978" h="4702826" extrusionOk="0">
                            <a:moveTo>
                              <a:pt x="0" y="0"/>
                            </a:moveTo>
                            <a:cubicBezTo>
                              <a:pt x="121150" y="-25189"/>
                              <a:pt x="283735" y="56427"/>
                              <a:pt x="492138" y="0"/>
                            </a:cubicBezTo>
                            <a:cubicBezTo>
                              <a:pt x="700541" y="-56427"/>
                              <a:pt x="742590" y="6154"/>
                              <a:pt x="850057" y="0"/>
                            </a:cubicBezTo>
                            <a:cubicBezTo>
                              <a:pt x="957524" y="-6154"/>
                              <a:pt x="1351611" y="73958"/>
                              <a:pt x="1543525" y="0"/>
                            </a:cubicBezTo>
                            <a:cubicBezTo>
                              <a:pt x="1735439" y="-73958"/>
                              <a:pt x="1797897" y="576"/>
                              <a:pt x="2035663" y="0"/>
                            </a:cubicBezTo>
                            <a:cubicBezTo>
                              <a:pt x="2273429" y="-576"/>
                              <a:pt x="2414697" y="48478"/>
                              <a:pt x="2527802" y="0"/>
                            </a:cubicBezTo>
                            <a:cubicBezTo>
                              <a:pt x="2640907" y="-48478"/>
                              <a:pt x="2948558" y="14904"/>
                              <a:pt x="3221269" y="0"/>
                            </a:cubicBezTo>
                            <a:cubicBezTo>
                              <a:pt x="3493980" y="-14904"/>
                              <a:pt x="3522753" y="19666"/>
                              <a:pt x="3646298" y="0"/>
                            </a:cubicBezTo>
                            <a:cubicBezTo>
                              <a:pt x="3769843" y="-19666"/>
                              <a:pt x="4012567" y="80607"/>
                              <a:pt x="4339766" y="0"/>
                            </a:cubicBezTo>
                            <a:cubicBezTo>
                              <a:pt x="4666965" y="-80607"/>
                              <a:pt x="4786273" y="60742"/>
                              <a:pt x="5033234" y="0"/>
                            </a:cubicBezTo>
                            <a:cubicBezTo>
                              <a:pt x="5280195" y="-60742"/>
                              <a:pt x="5416682" y="59485"/>
                              <a:pt x="5592482" y="0"/>
                            </a:cubicBezTo>
                            <a:cubicBezTo>
                              <a:pt x="5768282" y="-59485"/>
                              <a:pt x="6221364" y="84025"/>
                              <a:pt x="6710978" y="0"/>
                            </a:cubicBezTo>
                            <a:cubicBezTo>
                              <a:pt x="6742738" y="134229"/>
                              <a:pt x="6649773" y="314750"/>
                              <a:pt x="6710978" y="540825"/>
                            </a:cubicBezTo>
                            <a:cubicBezTo>
                              <a:pt x="6772183" y="766900"/>
                              <a:pt x="6680528" y="856331"/>
                              <a:pt x="6710978" y="987593"/>
                            </a:cubicBezTo>
                            <a:cubicBezTo>
                              <a:pt x="6741428" y="1118855"/>
                              <a:pt x="6652038" y="1453746"/>
                              <a:pt x="6710978" y="1575447"/>
                            </a:cubicBezTo>
                            <a:cubicBezTo>
                              <a:pt x="6769918" y="1697148"/>
                              <a:pt x="6705987" y="1968364"/>
                              <a:pt x="6710978" y="2163300"/>
                            </a:cubicBezTo>
                            <a:cubicBezTo>
                              <a:pt x="6715969" y="2358236"/>
                              <a:pt x="6652829" y="2479705"/>
                              <a:pt x="6710978" y="2751153"/>
                            </a:cubicBezTo>
                            <a:cubicBezTo>
                              <a:pt x="6769127" y="3022601"/>
                              <a:pt x="6651446" y="3101877"/>
                              <a:pt x="6710978" y="3386035"/>
                            </a:cubicBezTo>
                            <a:cubicBezTo>
                              <a:pt x="6770510" y="3670193"/>
                              <a:pt x="6641185" y="3859848"/>
                              <a:pt x="6710978" y="4020916"/>
                            </a:cubicBezTo>
                            <a:cubicBezTo>
                              <a:pt x="6780771" y="4181984"/>
                              <a:pt x="6689816" y="4470577"/>
                              <a:pt x="6710978" y="4702826"/>
                            </a:cubicBezTo>
                            <a:cubicBezTo>
                              <a:pt x="6545722" y="4721296"/>
                              <a:pt x="6463081" y="4676059"/>
                              <a:pt x="6353059" y="4702826"/>
                            </a:cubicBezTo>
                            <a:cubicBezTo>
                              <a:pt x="6243037" y="4729593"/>
                              <a:pt x="5861616" y="4699762"/>
                              <a:pt x="5659591" y="4702826"/>
                            </a:cubicBezTo>
                            <a:cubicBezTo>
                              <a:pt x="5457566" y="4705890"/>
                              <a:pt x="5357757" y="4661547"/>
                              <a:pt x="5100343" y="4702826"/>
                            </a:cubicBezTo>
                            <a:cubicBezTo>
                              <a:pt x="4842929" y="4744105"/>
                              <a:pt x="4863803" y="4661103"/>
                              <a:pt x="4675315" y="4702826"/>
                            </a:cubicBezTo>
                            <a:cubicBezTo>
                              <a:pt x="4486827" y="4744549"/>
                              <a:pt x="4269722" y="4648959"/>
                              <a:pt x="4116067" y="4702826"/>
                            </a:cubicBezTo>
                            <a:cubicBezTo>
                              <a:pt x="3962412" y="4756693"/>
                              <a:pt x="3891099" y="4664155"/>
                              <a:pt x="3758148" y="4702826"/>
                            </a:cubicBezTo>
                            <a:cubicBezTo>
                              <a:pt x="3625197" y="4741497"/>
                              <a:pt x="3477449" y="4689721"/>
                              <a:pt x="3400229" y="4702826"/>
                            </a:cubicBezTo>
                            <a:cubicBezTo>
                              <a:pt x="3323009" y="4715931"/>
                              <a:pt x="3078417" y="4647001"/>
                              <a:pt x="2840981" y="4702826"/>
                            </a:cubicBezTo>
                            <a:cubicBezTo>
                              <a:pt x="2603545" y="4758651"/>
                              <a:pt x="2528579" y="4694332"/>
                              <a:pt x="2415952" y="4702826"/>
                            </a:cubicBezTo>
                            <a:cubicBezTo>
                              <a:pt x="2303325" y="4711320"/>
                              <a:pt x="1985297" y="4647364"/>
                              <a:pt x="1789594" y="4702826"/>
                            </a:cubicBezTo>
                            <a:cubicBezTo>
                              <a:pt x="1593891" y="4758288"/>
                              <a:pt x="1508741" y="4692100"/>
                              <a:pt x="1364566" y="4702826"/>
                            </a:cubicBezTo>
                            <a:cubicBezTo>
                              <a:pt x="1220391" y="4713552"/>
                              <a:pt x="905722" y="4636719"/>
                              <a:pt x="738208" y="4702826"/>
                            </a:cubicBezTo>
                            <a:cubicBezTo>
                              <a:pt x="570694" y="4768933"/>
                              <a:pt x="186184" y="4685531"/>
                              <a:pt x="0" y="4702826"/>
                            </a:cubicBezTo>
                            <a:cubicBezTo>
                              <a:pt x="-2122" y="4542053"/>
                              <a:pt x="44096" y="4199210"/>
                              <a:pt x="0" y="4067944"/>
                            </a:cubicBezTo>
                            <a:cubicBezTo>
                              <a:pt x="-44096" y="3936678"/>
                              <a:pt x="13733" y="3578196"/>
                              <a:pt x="0" y="3433063"/>
                            </a:cubicBezTo>
                            <a:cubicBezTo>
                              <a:pt x="-13733" y="3287930"/>
                              <a:pt x="74112" y="3034635"/>
                              <a:pt x="0" y="2751153"/>
                            </a:cubicBezTo>
                            <a:cubicBezTo>
                              <a:pt x="-74112" y="2467671"/>
                              <a:pt x="31411" y="2408308"/>
                              <a:pt x="0" y="2210328"/>
                            </a:cubicBezTo>
                            <a:cubicBezTo>
                              <a:pt x="-31411" y="2012349"/>
                              <a:pt x="78322" y="1773746"/>
                              <a:pt x="0" y="1528418"/>
                            </a:cubicBezTo>
                            <a:cubicBezTo>
                              <a:pt x="-78322" y="1283090"/>
                              <a:pt x="57173" y="1221673"/>
                              <a:pt x="0" y="1034622"/>
                            </a:cubicBezTo>
                            <a:cubicBezTo>
                              <a:pt x="-57173" y="847571"/>
                              <a:pt x="43648" y="782973"/>
                              <a:pt x="0" y="587853"/>
                            </a:cubicBezTo>
                            <a:cubicBezTo>
                              <a:pt x="-43648" y="392733"/>
                              <a:pt x="30202" y="24027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71D4416-540F-E43F-91A1-57136D3A275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975144" y="689687"/>
            <a:ext cx="3949700" cy="25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509FAF-A520-F896-E836-B4867C043349}"/>
              </a:ext>
            </a:extLst>
          </p:cNvPr>
          <p:cNvSpPr txBox="1"/>
          <p:nvPr/>
        </p:nvSpPr>
        <p:spPr>
          <a:xfrm>
            <a:off x="9949994" y="766634"/>
            <a:ext cx="2086406" cy="398635"/>
          </a:xfrm>
          <a:custGeom>
            <a:avLst/>
            <a:gdLst>
              <a:gd name="connsiteX0" fmla="*/ 0 w 2086406"/>
              <a:gd name="connsiteY0" fmla="*/ 0 h 398635"/>
              <a:gd name="connsiteX1" fmla="*/ 500737 w 2086406"/>
              <a:gd name="connsiteY1" fmla="*/ 0 h 398635"/>
              <a:gd name="connsiteX2" fmla="*/ 959747 w 2086406"/>
              <a:gd name="connsiteY2" fmla="*/ 0 h 398635"/>
              <a:gd name="connsiteX3" fmla="*/ 1523076 w 2086406"/>
              <a:gd name="connsiteY3" fmla="*/ 0 h 398635"/>
              <a:gd name="connsiteX4" fmla="*/ 2086406 w 2086406"/>
              <a:gd name="connsiteY4" fmla="*/ 0 h 398635"/>
              <a:gd name="connsiteX5" fmla="*/ 2086406 w 2086406"/>
              <a:gd name="connsiteY5" fmla="*/ 398635 h 398635"/>
              <a:gd name="connsiteX6" fmla="*/ 1606533 w 2086406"/>
              <a:gd name="connsiteY6" fmla="*/ 398635 h 398635"/>
              <a:gd name="connsiteX7" fmla="*/ 1126659 w 2086406"/>
              <a:gd name="connsiteY7" fmla="*/ 398635 h 398635"/>
              <a:gd name="connsiteX8" fmla="*/ 563330 w 2086406"/>
              <a:gd name="connsiteY8" fmla="*/ 398635 h 398635"/>
              <a:gd name="connsiteX9" fmla="*/ 0 w 2086406"/>
              <a:gd name="connsiteY9" fmla="*/ 398635 h 398635"/>
              <a:gd name="connsiteX10" fmla="*/ 0 w 2086406"/>
              <a:gd name="connsiteY10" fmla="*/ 0 h 39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6406" h="398635" extrusionOk="0">
                <a:moveTo>
                  <a:pt x="0" y="0"/>
                </a:moveTo>
                <a:cubicBezTo>
                  <a:pt x="104030" y="-27498"/>
                  <a:pt x="253697" y="28363"/>
                  <a:pt x="500737" y="0"/>
                </a:cubicBezTo>
                <a:cubicBezTo>
                  <a:pt x="747777" y="-28363"/>
                  <a:pt x="802009" y="36018"/>
                  <a:pt x="959747" y="0"/>
                </a:cubicBezTo>
                <a:cubicBezTo>
                  <a:pt x="1117485" y="-36018"/>
                  <a:pt x="1326529" y="46936"/>
                  <a:pt x="1523076" y="0"/>
                </a:cubicBezTo>
                <a:cubicBezTo>
                  <a:pt x="1719623" y="-46936"/>
                  <a:pt x="1832742" y="9076"/>
                  <a:pt x="2086406" y="0"/>
                </a:cubicBezTo>
                <a:cubicBezTo>
                  <a:pt x="2090565" y="145837"/>
                  <a:pt x="2085392" y="285321"/>
                  <a:pt x="2086406" y="398635"/>
                </a:cubicBezTo>
                <a:cubicBezTo>
                  <a:pt x="1900223" y="438065"/>
                  <a:pt x="1745122" y="386220"/>
                  <a:pt x="1606533" y="398635"/>
                </a:cubicBezTo>
                <a:cubicBezTo>
                  <a:pt x="1467944" y="411050"/>
                  <a:pt x="1230871" y="387972"/>
                  <a:pt x="1126659" y="398635"/>
                </a:cubicBezTo>
                <a:cubicBezTo>
                  <a:pt x="1022447" y="409298"/>
                  <a:pt x="724320" y="398069"/>
                  <a:pt x="563330" y="398635"/>
                </a:cubicBezTo>
                <a:cubicBezTo>
                  <a:pt x="402340" y="399201"/>
                  <a:pt x="185324" y="381919"/>
                  <a:pt x="0" y="398635"/>
                </a:cubicBezTo>
                <a:cubicBezTo>
                  <a:pt x="-29494" y="223637"/>
                  <a:pt x="27009" y="13008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Old School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97EBE4-A82E-BD64-88AB-32FA69AD668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718020" y="3420979"/>
            <a:ext cx="2921000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ABF61B-AAE6-BB38-743D-C8481F3EC1D6}"/>
              </a:ext>
            </a:extLst>
          </p:cNvPr>
          <p:cNvSpPr txBox="1"/>
          <p:nvPr/>
        </p:nvSpPr>
        <p:spPr>
          <a:xfrm rot="18373969">
            <a:off x="9009011" y="4486812"/>
            <a:ext cx="2086406" cy="398635"/>
          </a:xfrm>
          <a:custGeom>
            <a:avLst/>
            <a:gdLst>
              <a:gd name="connsiteX0" fmla="*/ 0 w 2086406"/>
              <a:gd name="connsiteY0" fmla="*/ 0 h 398635"/>
              <a:gd name="connsiteX1" fmla="*/ 500737 w 2086406"/>
              <a:gd name="connsiteY1" fmla="*/ 0 h 398635"/>
              <a:gd name="connsiteX2" fmla="*/ 959747 w 2086406"/>
              <a:gd name="connsiteY2" fmla="*/ 0 h 398635"/>
              <a:gd name="connsiteX3" fmla="*/ 1523076 w 2086406"/>
              <a:gd name="connsiteY3" fmla="*/ 0 h 398635"/>
              <a:gd name="connsiteX4" fmla="*/ 2086406 w 2086406"/>
              <a:gd name="connsiteY4" fmla="*/ 0 h 398635"/>
              <a:gd name="connsiteX5" fmla="*/ 2086406 w 2086406"/>
              <a:gd name="connsiteY5" fmla="*/ 398635 h 398635"/>
              <a:gd name="connsiteX6" fmla="*/ 1606533 w 2086406"/>
              <a:gd name="connsiteY6" fmla="*/ 398635 h 398635"/>
              <a:gd name="connsiteX7" fmla="*/ 1126659 w 2086406"/>
              <a:gd name="connsiteY7" fmla="*/ 398635 h 398635"/>
              <a:gd name="connsiteX8" fmla="*/ 563330 w 2086406"/>
              <a:gd name="connsiteY8" fmla="*/ 398635 h 398635"/>
              <a:gd name="connsiteX9" fmla="*/ 0 w 2086406"/>
              <a:gd name="connsiteY9" fmla="*/ 398635 h 398635"/>
              <a:gd name="connsiteX10" fmla="*/ 0 w 2086406"/>
              <a:gd name="connsiteY10" fmla="*/ 0 h 39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6406" h="398635" extrusionOk="0">
                <a:moveTo>
                  <a:pt x="0" y="0"/>
                </a:moveTo>
                <a:cubicBezTo>
                  <a:pt x="104030" y="-27498"/>
                  <a:pt x="253697" y="28363"/>
                  <a:pt x="500737" y="0"/>
                </a:cubicBezTo>
                <a:cubicBezTo>
                  <a:pt x="747777" y="-28363"/>
                  <a:pt x="802009" y="36018"/>
                  <a:pt x="959747" y="0"/>
                </a:cubicBezTo>
                <a:cubicBezTo>
                  <a:pt x="1117485" y="-36018"/>
                  <a:pt x="1326529" y="46936"/>
                  <a:pt x="1523076" y="0"/>
                </a:cubicBezTo>
                <a:cubicBezTo>
                  <a:pt x="1719623" y="-46936"/>
                  <a:pt x="1832742" y="9076"/>
                  <a:pt x="2086406" y="0"/>
                </a:cubicBezTo>
                <a:cubicBezTo>
                  <a:pt x="2090565" y="145837"/>
                  <a:pt x="2085392" y="285321"/>
                  <a:pt x="2086406" y="398635"/>
                </a:cubicBezTo>
                <a:cubicBezTo>
                  <a:pt x="1900223" y="438065"/>
                  <a:pt x="1745122" y="386220"/>
                  <a:pt x="1606533" y="398635"/>
                </a:cubicBezTo>
                <a:cubicBezTo>
                  <a:pt x="1467944" y="411050"/>
                  <a:pt x="1230871" y="387972"/>
                  <a:pt x="1126659" y="398635"/>
                </a:cubicBezTo>
                <a:cubicBezTo>
                  <a:pt x="1022447" y="409298"/>
                  <a:pt x="724320" y="398069"/>
                  <a:pt x="563330" y="398635"/>
                </a:cubicBezTo>
                <a:cubicBezTo>
                  <a:pt x="402340" y="399201"/>
                  <a:pt x="185324" y="381919"/>
                  <a:pt x="0" y="398635"/>
                </a:cubicBezTo>
                <a:cubicBezTo>
                  <a:pt x="-29494" y="223637"/>
                  <a:pt x="27009" y="13008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New School</a:t>
            </a:r>
          </a:p>
        </p:txBody>
      </p:sp>
    </p:spTree>
    <p:extLst>
      <p:ext uri="{BB962C8B-B14F-4D97-AF65-F5344CB8AC3E}">
        <p14:creationId xmlns:p14="http://schemas.microsoft.com/office/powerpoint/2010/main" val="56773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How the heck we get the data?</a:t>
            </a:r>
            <a:endParaRPr lang="en-US" sz="4000" dirty="0">
              <a:latin typeface="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/>
              <p:nvPr/>
            </p:nvSpPr>
            <p:spPr>
              <a:xfrm>
                <a:off x="267156" y="1085476"/>
                <a:ext cx="6710978" cy="4702826"/>
              </a:xfrm>
              <a:custGeom>
                <a:avLst/>
                <a:gdLst>
                  <a:gd name="connsiteX0" fmla="*/ 0 w 6710978"/>
                  <a:gd name="connsiteY0" fmla="*/ 0 h 4702826"/>
                  <a:gd name="connsiteX1" fmla="*/ 492138 w 6710978"/>
                  <a:gd name="connsiteY1" fmla="*/ 0 h 4702826"/>
                  <a:gd name="connsiteX2" fmla="*/ 850057 w 6710978"/>
                  <a:gd name="connsiteY2" fmla="*/ 0 h 4702826"/>
                  <a:gd name="connsiteX3" fmla="*/ 1543525 w 6710978"/>
                  <a:gd name="connsiteY3" fmla="*/ 0 h 4702826"/>
                  <a:gd name="connsiteX4" fmla="*/ 2035663 w 6710978"/>
                  <a:gd name="connsiteY4" fmla="*/ 0 h 4702826"/>
                  <a:gd name="connsiteX5" fmla="*/ 2527802 w 6710978"/>
                  <a:gd name="connsiteY5" fmla="*/ 0 h 4702826"/>
                  <a:gd name="connsiteX6" fmla="*/ 3221269 w 6710978"/>
                  <a:gd name="connsiteY6" fmla="*/ 0 h 4702826"/>
                  <a:gd name="connsiteX7" fmla="*/ 3646298 w 6710978"/>
                  <a:gd name="connsiteY7" fmla="*/ 0 h 4702826"/>
                  <a:gd name="connsiteX8" fmla="*/ 4339766 w 6710978"/>
                  <a:gd name="connsiteY8" fmla="*/ 0 h 4702826"/>
                  <a:gd name="connsiteX9" fmla="*/ 5033234 w 6710978"/>
                  <a:gd name="connsiteY9" fmla="*/ 0 h 4702826"/>
                  <a:gd name="connsiteX10" fmla="*/ 5592482 w 6710978"/>
                  <a:gd name="connsiteY10" fmla="*/ 0 h 4702826"/>
                  <a:gd name="connsiteX11" fmla="*/ 6710978 w 6710978"/>
                  <a:gd name="connsiteY11" fmla="*/ 0 h 4702826"/>
                  <a:gd name="connsiteX12" fmla="*/ 6710978 w 6710978"/>
                  <a:gd name="connsiteY12" fmla="*/ 540825 h 4702826"/>
                  <a:gd name="connsiteX13" fmla="*/ 6710978 w 6710978"/>
                  <a:gd name="connsiteY13" fmla="*/ 987593 h 4702826"/>
                  <a:gd name="connsiteX14" fmla="*/ 6710978 w 6710978"/>
                  <a:gd name="connsiteY14" fmla="*/ 1575447 h 4702826"/>
                  <a:gd name="connsiteX15" fmla="*/ 6710978 w 6710978"/>
                  <a:gd name="connsiteY15" fmla="*/ 2163300 h 4702826"/>
                  <a:gd name="connsiteX16" fmla="*/ 6710978 w 6710978"/>
                  <a:gd name="connsiteY16" fmla="*/ 2751153 h 4702826"/>
                  <a:gd name="connsiteX17" fmla="*/ 6710978 w 6710978"/>
                  <a:gd name="connsiteY17" fmla="*/ 3386035 h 4702826"/>
                  <a:gd name="connsiteX18" fmla="*/ 6710978 w 6710978"/>
                  <a:gd name="connsiteY18" fmla="*/ 4020916 h 4702826"/>
                  <a:gd name="connsiteX19" fmla="*/ 6710978 w 6710978"/>
                  <a:gd name="connsiteY19" fmla="*/ 4702826 h 4702826"/>
                  <a:gd name="connsiteX20" fmla="*/ 6353059 w 6710978"/>
                  <a:gd name="connsiteY20" fmla="*/ 4702826 h 4702826"/>
                  <a:gd name="connsiteX21" fmla="*/ 5659591 w 6710978"/>
                  <a:gd name="connsiteY21" fmla="*/ 4702826 h 4702826"/>
                  <a:gd name="connsiteX22" fmla="*/ 5100343 w 6710978"/>
                  <a:gd name="connsiteY22" fmla="*/ 4702826 h 4702826"/>
                  <a:gd name="connsiteX23" fmla="*/ 4675315 w 6710978"/>
                  <a:gd name="connsiteY23" fmla="*/ 4702826 h 4702826"/>
                  <a:gd name="connsiteX24" fmla="*/ 4116067 w 6710978"/>
                  <a:gd name="connsiteY24" fmla="*/ 4702826 h 4702826"/>
                  <a:gd name="connsiteX25" fmla="*/ 3758148 w 6710978"/>
                  <a:gd name="connsiteY25" fmla="*/ 4702826 h 4702826"/>
                  <a:gd name="connsiteX26" fmla="*/ 3400229 w 6710978"/>
                  <a:gd name="connsiteY26" fmla="*/ 4702826 h 4702826"/>
                  <a:gd name="connsiteX27" fmla="*/ 2840981 w 6710978"/>
                  <a:gd name="connsiteY27" fmla="*/ 4702826 h 4702826"/>
                  <a:gd name="connsiteX28" fmla="*/ 2415952 w 6710978"/>
                  <a:gd name="connsiteY28" fmla="*/ 4702826 h 4702826"/>
                  <a:gd name="connsiteX29" fmla="*/ 1789594 w 6710978"/>
                  <a:gd name="connsiteY29" fmla="*/ 4702826 h 4702826"/>
                  <a:gd name="connsiteX30" fmla="*/ 1364566 w 6710978"/>
                  <a:gd name="connsiteY30" fmla="*/ 4702826 h 4702826"/>
                  <a:gd name="connsiteX31" fmla="*/ 738208 w 6710978"/>
                  <a:gd name="connsiteY31" fmla="*/ 4702826 h 4702826"/>
                  <a:gd name="connsiteX32" fmla="*/ 0 w 6710978"/>
                  <a:gd name="connsiteY32" fmla="*/ 4702826 h 4702826"/>
                  <a:gd name="connsiteX33" fmla="*/ 0 w 6710978"/>
                  <a:gd name="connsiteY33" fmla="*/ 4067944 h 4702826"/>
                  <a:gd name="connsiteX34" fmla="*/ 0 w 6710978"/>
                  <a:gd name="connsiteY34" fmla="*/ 3433063 h 4702826"/>
                  <a:gd name="connsiteX35" fmla="*/ 0 w 6710978"/>
                  <a:gd name="connsiteY35" fmla="*/ 2751153 h 4702826"/>
                  <a:gd name="connsiteX36" fmla="*/ 0 w 6710978"/>
                  <a:gd name="connsiteY36" fmla="*/ 2210328 h 4702826"/>
                  <a:gd name="connsiteX37" fmla="*/ 0 w 6710978"/>
                  <a:gd name="connsiteY37" fmla="*/ 1528418 h 4702826"/>
                  <a:gd name="connsiteX38" fmla="*/ 0 w 6710978"/>
                  <a:gd name="connsiteY38" fmla="*/ 1034622 h 4702826"/>
                  <a:gd name="connsiteX39" fmla="*/ 0 w 6710978"/>
                  <a:gd name="connsiteY39" fmla="*/ 587853 h 4702826"/>
                  <a:gd name="connsiteX40" fmla="*/ 0 w 6710978"/>
                  <a:gd name="connsiteY40" fmla="*/ 0 h 470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710978" h="4702826" extrusionOk="0">
                    <a:moveTo>
                      <a:pt x="0" y="0"/>
                    </a:moveTo>
                    <a:cubicBezTo>
                      <a:pt x="121150" y="-25189"/>
                      <a:pt x="283735" y="56427"/>
                      <a:pt x="492138" y="0"/>
                    </a:cubicBezTo>
                    <a:cubicBezTo>
                      <a:pt x="700541" y="-56427"/>
                      <a:pt x="742590" y="6154"/>
                      <a:pt x="850057" y="0"/>
                    </a:cubicBezTo>
                    <a:cubicBezTo>
                      <a:pt x="957524" y="-6154"/>
                      <a:pt x="1351611" y="73958"/>
                      <a:pt x="1543525" y="0"/>
                    </a:cubicBezTo>
                    <a:cubicBezTo>
                      <a:pt x="1735439" y="-73958"/>
                      <a:pt x="1797897" y="576"/>
                      <a:pt x="2035663" y="0"/>
                    </a:cubicBezTo>
                    <a:cubicBezTo>
                      <a:pt x="2273429" y="-576"/>
                      <a:pt x="2414697" y="48478"/>
                      <a:pt x="2527802" y="0"/>
                    </a:cubicBezTo>
                    <a:cubicBezTo>
                      <a:pt x="2640907" y="-48478"/>
                      <a:pt x="2948558" y="14904"/>
                      <a:pt x="3221269" y="0"/>
                    </a:cubicBezTo>
                    <a:cubicBezTo>
                      <a:pt x="3493980" y="-14904"/>
                      <a:pt x="3522753" y="19666"/>
                      <a:pt x="3646298" y="0"/>
                    </a:cubicBezTo>
                    <a:cubicBezTo>
                      <a:pt x="3769843" y="-19666"/>
                      <a:pt x="4012567" y="80607"/>
                      <a:pt x="4339766" y="0"/>
                    </a:cubicBezTo>
                    <a:cubicBezTo>
                      <a:pt x="4666965" y="-80607"/>
                      <a:pt x="4786273" y="60742"/>
                      <a:pt x="5033234" y="0"/>
                    </a:cubicBezTo>
                    <a:cubicBezTo>
                      <a:pt x="5280195" y="-60742"/>
                      <a:pt x="5416682" y="59485"/>
                      <a:pt x="5592482" y="0"/>
                    </a:cubicBezTo>
                    <a:cubicBezTo>
                      <a:pt x="5768282" y="-59485"/>
                      <a:pt x="6221364" y="84025"/>
                      <a:pt x="6710978" y="0"/>
                    </a:cubicBezTo>
                    <a:cubicBezTo>
                      <a:pt x="6742738" y="134229"/>
                      <a:pt x="6649773" y="314750"/>
                      <a:pt x="6710978" y="540825"/>
                    </a:cubicBezTo>
                    <a:cubicBezTo>
                      <a:pt x="6772183" y="766900"/>
                      <a:pt x="6680528" y="856331"/>
                      <a:pt x="6710978" y="987593"/>
                    </a:cubicBezTo>
                    <a:cubicBezTo>
                      <a:pt x="6741428" y="1118855"/>
                      <a:pt x="6652038" y="1453746"/>
                      <a:pt x="6710978" y="1575447"/>
                    </a:cubicBezTo>
                    <a:cubicBezTo>
                      <a:pt x="6769918" y="1697148"/>
                      <a:pt x="6705987" y="1968364"/>
                      <a:pt x="6710978" y="2163300"/>
                    </a:cubicBezTo>
                    <a:cubicBezTo>
                      <a:pt x="6715969" y="2358236"/>
                      <a:pt x="6652829" y="2479705"/>
                      <a:pt x="6710978" y="2751153"/>
                    </a:cubicBezTo>
                    <a:cubicBezTo>
                      <a:pt x="6769127" y="3022601"/>
                      <a:pt x="6651446" y="3101877"/>
                      <a:pt x="6710978" y="3386035"/>
                    </a:cubicBezTo>
                    <a:cubicBezTo>
                      <a:pt x="6770510" y="3670193"/>
                      <a:pt x="6641185" y="3859848"/>
                      <a:pt x="6710978" y="4020916"/>
                    </a:cubicBezTo>
                    <a:cubicBezTo>
                      <a:pt x="6780771" y="4181984"/>
                      <a:pt x="6689816" y="4470577"/>
                      <a:pt x="6710978" y="4702826"/>
                    </a:cubicBezTo>
                    <a:cubicBezTo>
                      <a:pt x="6545722" y="4721296"/>
                      <a:pt x="6463081" y="4676059"/>
                      <a:pt x="6353059" y="4702826"/>
                    </a:cubicBezTo>
                    <a:cubicBezTo>
                      <a:pt x="6243037" y="4729593"/>
                      <a:pt x="5861616" y="4699762"/>
                      <a:pt x="5659591" y="4702826"/>
                    </a:cubicBezTo>
                    <a:cubicBezTo>
                      <a:pt x="5457566" y="4705890"/>
                      <a:pt x="5357757" y="4661547"/>
                      <a:pt x="5100343" y="4702826"/>
                    </a:cubicBezTo>
                    <a:cubicBezTo>
                      <a:pt x="4842929" y="4744105"/>
                      <a:pt x="4863803" y="4661103"/>
                      <a:pt x="4675315" y="4702826"/>
                    </a:cubicBezTo>
                    <a:cubicBezTo>
                      <a:pt x="4486827" y="4744549"/>
                      <a:pt x="4269722" y="4648959"/>
                      <a:pt x="4116067" y="4702826"/>
                    </a:cubicBezTo>
                    <a:cubicBezTo>
                      <a:pt x="3962412" y="4756693"/>
                      <a:pt x="3891099" y="4664155"/>
                      <a:pt x="3758148" y="4702826"/>
                    </a:cubicBezTo>
                    <a:cubicBezTo>
                      <a:pt x="3625197" y="4741497"/>
                      <a:pt x="3477449" y="4689721"/>
                      <a:pt x="3400229" y="4702826"/>
                    </a:cubicBezTo>
                    <a:cubicBezTo>
                      <a:pt x="3323009" y="4715931"/>
                      <a:pt x="3078417" y="4647001"/>
                      <a:pt x="2840981" y="4702826"/>
                    </a:cubicBezTo>
                    <a:cubicBezTo>
                      <a:pt x="2603545" y="4758651"/>
                      <a:pt x="2528579" y="4694332"/>
                      <a:pt x="2415952" y="4702826"/>
                    </a:cubicBezTo>
                    <a:cubicBezTo>
                      <a:pt x="2303325" y="4711320"/>
                      <a:pt x="1985297" y="4647364"/>
                      <a:pt x="1789594" y="4702826"/>
                    </a:cubicBezTo>
                    <a:cubicBezTo>
                      <a:pt x="1593891" y="4758288"/>
                      <a:pt x="1508741" y="4692100"/>
                      <a:pt x="1364566" y="4702826"/>
                    </a:cubicBezTo>
                    <a:cubicBezTo>
                      <a:pt x="1220391" y="4713552"/>
                      <a:pt x="905722" y="4636719"/>
                      <a:pt x="738208" y="4702826"/>
                    </a:cubicBezTo>
                    <a:cubicBezTo>
                      <a:pt x="570694" y="4768933"/>
                      <a:pt x="186184" y="4685531"/>
                      <a:pt x="0" y="4702826"/>
                    </a:cubicBezTo>
                    <a:cubicBezTo>
                      <a:pt x="-2122" y="4542053"/>
                      <a:pt x="44096" y="4199210"/>
                      <a:pt x="0" y="4067944"/>
                    </a:cubicBezTo>
                    <a:cubicBezTo>
                      <a:pt x="-44096" y="3936678"/>
                      <a:pt x="13733" y="3578196"/>
                      <a:pt x="0" y="3433063"/>
                    </a:cubicBezTo>
                    <a:cubicBezTo>
                      <a:pt x="-13733" y="3287930"/>
                      <a:pt x="74112" y="3034635"/>
                      <a:pt x="0" y="2751153"/>
                    </a:cubicBezTo>
                    <a:cubicBezTo>
                      <a:pt x="-74112" y="2467671"/>
                      <a:pt x="31411" y="2408308"/>
                      <a:pt x="0" y="2210328"/>
                    </a:cubicBezTo>
                    <a:cubicBezTo>
                      <a:pt x="-31411" y="2012349"/>
                      <a:pt x="78322" y="1773746"/>
                      <a:pt x="0" y="1528418"/>
                    </a:cubicBezTo>
                    <a:cubicBezTo>
                      <a:pt x="-78322" y="1283090"/>
                      <a:pt x="57173" y="1221673"/>
                      <a:pt x="0" y="1034622"/>
                    </a:cubicBezTo>
                    <a:cubicBezTo>
                      <a:pt x="-57173" y="847571"/>
                      <a:pt x="43648" y="782973"/>
                      <a:pt x="0" y="587853"/>
                    </a:cubicBezTo>
                    <a:cubicBezTo>
                      <a:pt x="-43648" y="392733"/>
                      <a:pt x="30202" y="240274"/>
                      <a:pt x="0" y="0"/>
                    </a:cubicBezTo>
                    <a:close/>
                  </a:path>
                </a:pathLst>
              </a:custGeom>
              <a:noFill/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800" b="1" dirty="0">
                    <a:latin typeface=""/>
                  </a:rPr>
                  <a:t>☐</a:t>
                </a:r>
                <a:r>
                  <a:rPr lang="en-US" sz="3200" b="1" dirty="0">
                    <a:latin typeface=""/>
                  </a:rPr>
                  <a:t> </a:t>
                </a:r>
                <a:r>
                  <a:rPr lang="en-US" sz="2400" dirty="0">
                    <a:latin typeface=""/>
                  </a:rPr>
                  <a:t>In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"/>
                  </a:rPr>
                  <a:t>, individuals who look f</a:t>
                </a:r>
                <a:r>
                  <a:rPr lang="en-US" sz="2600" dirty="0">
                    <a:latin typeface=""/>
                  </a:rPr>
                  <a:t>or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┃</a:t>
                </a:r>
                <a:r>
                  <a:rPr lang="en-US" sz="2400" dirty="0">
                    <a:latin typeface=""/>
                  </a:rPr>
                  <a:t>protest campaign information </a:t>
                </a:r>
                <a:r>
                  <a:rPr lang="en-US" sz="2400" i="1" dirty="0">
                    <a:latin typeface=""/>
                  </a:rPr>
                  <a:t>also</a:t>
                </a:r>
                <a:r>
                  <a:rPr lang="en-US" sz="2400" dirty="0">
                    <a:latin typeface=""/>
                  </a:rPr>
                  <a:t> search:</a:t>
                </a:r>
                <a:endParaRPr lang="en-US" sz="2400" i="1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American Typewriter" panose="02090604020004020304" pitchFamily="18" charset="77"/>
                  </a:rPr>
                  <a:t>“revolution”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┗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American Typewriter" panose="02090604020004020304" pitchFamily="18" charset="77"/>
                  </a:rPr>
                  <a:t>“anti-corruption reform”</a:t>
                </a: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American Typewriter" panose="02090604020004020304" pitchFamily="18" charset="77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800" b="1" dirty="0">
                    <a:latin typeface=""/>
                  </a:rPr>
                  <a:t>☐</a:t>
                </a:r>
                <a:r>
                  <a:rPr lang="en-US" sz="3200" b="1" dirty="0">
                    <a:latin typeface=""/>
                  </a:rPr>
                  <a:t> </a:t>
                </a:r>
                <a:r>
                  <a:rPr lang="en-US" sz="2400" b="1" dirty="0">
                    <a:latin typeface=""/>
                  </a:rPr>
                  <a:t>Proposed Approach</a:t>
                </a:r>
                <a:endParaRPr lang="en-US" sz="2600" b="1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"/>
                  </a:rPr>
                  <a:t>Identify the largest cluster</a:t>
                </a:r>
                <a:r>
                  <a:rPr lang="en-US" sz="1400" dirty="0">
                    <a:latin typeface="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"/>
                  </a:rPr>
                  <a:t>[robust to outliers]</a:t>
                </a:r>
                <a:endPara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"/>
                  </a:rPr>
                  <a:t>Calculate cluster’s centroid </a:t>
                </a:r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"/>
                  </a:rPr>
                  <a:t>[n-dimensional space]</a:t>
                </a:r>
                <a:endPara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┗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b="1" dirty="0">
                    <a:latin typeface=""/>
                  </a:rPr>
                  <a:t>Fragmentation Score</a:t>
                </a:r>
                <a:r>
                  <a:rPr lang="en-US" sz="2400" dirty="0">
                    <a:latin typeface=""/>
                  </a:rPr>
                  <a:t>: average distance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latin typeface=""/>
                  </a:rPr>
                  <a:t>      to the centroid </a:t>
                </a:r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"/>
                  </a:rPr>
                  <a:t>[Manhattan distance]</a:t>
                </a:r>
                <a:endPara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American Typewriter" panose="02090604020004020304" pitchFamily="18" charset="7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6" y="1085476"/>
                <a:ext cx="6710978" cy="4702826"/>
              </a:xfrm>
              <a:prstGeom prst="rect">
                <a:avLst/>
              </a:prstGeom>
              <a:blipFill>
                <a:blip r:embed="rId3"/>
                <a:stretch>
                  <a:fillRect l="-2079" t="-2419"/>
                </a:stretch>
              </a:blipFill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710978"/>
                          <a:gd name="connsiteY0" fmla="*/ 0 h 4702826"/>
                          <a:gd name="connsiteX1" fmla="*/ 492138 w 6710978"/>
                          <a:gd name="connsiteY1" fmla="*/ 0 h 4702826"/>
                          <a:gd name="connsiteX2" fmla="*/ 850057 w 6710978"/>
                          <a:gd name="connsiteY2" fmla="*/ 0 h 4702826"/>
                          <a:gd name="connsiteX3" fmla="*/ 1543525 w 6710978"/>
                          <a:gd name="connsiteY3" fmla="*/ 0 h 4702826"/>
                          <a:gd name="connsiteX4" fmla="*/ 2035663 w 6710978"/>
                          <a:gd name="connsiteY4" fmla="*/ 0 h 4702826"/>
                          <a:gd name="connsiteX5" fmla="*/ 2527802 w 6710978"/>
                          <a:gd name="connsiteY5" fmla="*/ 0 h 4702826"/>
                          <a:gd name="connsiteX6" fmla="*/ 3221269 w 6710978"/>
                          <a:gd name="connsiteY6" fmla="*/ 0 h 4702826"/>
                          <a:gd name="connsiteX7" fmla="*/ 3646298 w 6710978"/>
                          <a:gd name="connsiteY7" fmla="*/ 0 h 4702826"/>
                          <a:gd name="connsiteX8" fmla="*/ 4339766 w 6710978"/>
                          <a:gd name="connsiteY8" fmla="*/ 0 h 4702826"/>
                          <a:gd name="connsiteX9" fmla="*/ 5033234 w 6710978"/>
                          <a:gd name="connsiteY9" fmla="*/ 0 h 4702826"/>
                          <a:gd name="connsiteX10" fmla="*/ 5592482 w 6710978"/>
                          <a:gd name="connsiteY10" fmla="*/ 0 h 4702826"/>
                          <a:gd name="connsiteX11" fmla="*/ 6710978 w 6710978"/>
                          <a:gd name="connsiteY11" fmla="*/ 0 h 4702826"/>
                          <a:gd name="connsiteX12" fmla="*/ 6710978 w 6710978"/>
                          <a:gd name="connsiteY12" fmla="*/ 540825 h 4702826"/>
                          <a:gd name="connsiteX13" fmla="*/ 6710978 w 6710978"/>
                          <a:gd name="connsiteY13" fmla="*/ 987593 h 4702826"/>
                          <a:gd name="connsiteX14" fmla="*/ 6710978 w 6710978"/>
                          <a:gd name="connsiteY14" fmla="*/ 1575447 h 4702826"/>
                          <a:gd name="connsiteX15" fmla="*/ 6710978 w 6710978"/>
                          <a:gd name="connsiteY15" fmla="*/ 2163300 h 4702826"/>
                          <a:gd name="connsiteX16" fmla="*/ 6710978 w 6710978"/>
                          <a:gd name="connsiteY16" fmla="*/ 2751153 h 4702826"/>
                          <a:gd name="connsiteX17" fmla="*/ 6710978 w 6710978"/>
                          <a:gd name="connsiteY17" fmla="*/ 3386035 h 4702826"/>
                          <a:gd name="connsiteX18" fmla="*/ 6710978 w 6710978"/>
                          <a:gd name="connsiteY18" fmla="*/ 4020916 h 4702826"/>
                          <a:gd name="connsiteX19" fmla="*/ 6710978 w 6710978"/>
                          <a:gd name="connsiteY19" fmla="*/ 4702826 h 4702826"/>
                          <a:gd name="connsiteX20" fmla="*/ 6353059 w 6710978"/>
                          <a:gd name="connsiteY20" fmla="*/ 4702826 h 4702826"/>
                          <a:gd name="connsiteX21" fmla="*/ 5659591 w 6710978"/>
                          <a:gd name="connsiteY21" fmla="*/ 4702826 h 4702826"/>
                          <a:gd name="connsiteX22" fmla="*/ 5100343 w 6710978"/>
                          <a:gd name="connsiteY22" fmla="*/ 4702826 h 4702826"/>
                          <a:gd name="connsiteX23" fmla="*/ 4675315 w 6710978"/>
                          <a:gd name="connsiteY23" fmla="*/ 4702826 h 4702826"/>
                          <a:gd name="connsiteX24" fmla="*/ 4116067 w 6710978"/>
                          <a:gd name="connsiteY24" fmla="*/ 4702826 h 4702826"/>
                          <a:gd name="connsiteX25" fmla="*/ 3758148 w 6710978"/>
                          <a:gd name="connsiteY25" fmla="*/ 4702826 h 4702826"/>
                          <a:gd name="connsiteX26" fmla="*/ 3400229 w 6710978"/>
                          <a:gd name="connsiteY26" fmla="*/ 4702826 h 4702826"/>
                          <a:gd name="connsiteX27" fmla="*/ 2840981 w 6710978"/>
                          <a:gd name="connsiteY27" fmla="*/ 4702826 h 4702826"/>
                          <a:gd name="connsiteX28" fmla="*/ 2415952 w 6710978"/>
                          <a:gd name="connsiteY28" fmla="*/ 4702826 h 4702826"/>
                          <a:gd name="connsiteX29" fmla="*/ 1789594 w 6710978"/>
                          <a:gd name="connsiteY29" fmla="*/ 4702826 h 4702826"/>
                          <a:gd name="connsiteX30" fmla="*/ 1364566 w 6710978"/>
                          <a:gd name="connsiteY30" fmla="*/ 4702826 h 4702826"/>
                          <a:gd name="connsiteX31" fmla="*/ 738208 w 6710978"/>
                          <a:gd name="connsiteY31" fmla="*/ 4702826 h 4702826"/>
                          <a:gd name="connsiteX32" fmla="*/ 0 w 6710978"/>
                          <a:gd name="connsiteY32" fmla="*/ 4702826 h 4702826"/>
                          <a:gd name="connsiteX33" fmla="*/ 0 w 6710978"/>
                          <a:gd name="connsiteY33" fmla="*/ 4067944 h 4702826"/>
                          <a:gd name="connsiteX34" fmla="*/ 0 w 6710978"/>
                          <a:gd name="connsiteY34" fmla="*/ 3433063 h 4702826"/>
                          <a:gd name="connsiteX35" fmla="*/ 0 w 6710978"/>
                          <a:gd name="connsiteY35" fmla="*/ 2751153 h 4702826"/>
                          <a:gd name="connsiteX36" fmla="*/ 0 w 6710978"/>
                          <a:gd name="connsiteY36" fmla="*/ 2210328 h 4702826"/>
                          <a:gd name="connsiteX37" fmla="*/ 0 w 6710978"/>
                          <a:gd name="connsiteY37" fmla="*/ 1528418 h 4702826"/>
                          <a:gd name="connsiteX38" fmla="*/ 0 w 6710978"/>
                          <a:gd name="connsiteY38" fmla="*/ 1034622 h 4702826"/>
                          <a:gd name="connsiteX39" fmla="*/ 0 w 6710978"/>
                          <a:gd name="connsiteY39" fmla="*/ 587853 h 4702826"/>
                          <a:gd name="connsiteX40" fmla="*/ 0 w 6710978"/>
                          <a:gd name="connsiteY40" fmla="*/ 0 h 47028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</a:cxnLst>
                        <a:rect l="l" t="t" r="r" b="b"/>
                        <a:pathLst>
                          <a:path w="6710978" h="4702826" extrusionOk="0">
                            <a:moveTo>
                              <a:pt x="0" y="0"/>
                            </a:moveTo>
                            <a:cubicBezTo>
                              <a:pt x="121150" y="-25189"/>
                              <a:pt x="283735" y="56427"/>
                              <a:pt x="492138" y="0"/>
                            </a:cubicBezTo>
                            <a:cubicBezTo>
                              <a:pt x="700541" y="-56427"/>
                              <a:pt x="742590" y="6154"/>
                              <a:pt x="850057" y="0"/>
                            </a:cubicBezTo>
                            <a:cubicBezTo>
                              <a:pt x="957524" y="-6154"/>
                              <a:pt x="1351611" y="73958"/>
                              <a:pt x="1543525" y="0"/>
                            </a:cubicBezTo>
                            <a:cubicBezTo>
                              <a:pt x="1735439" y="-73958"/>
                              <a:pt x="1797897" y="576"/>
                              <a:pt x="2035663" y="0"/>
                            </a:cubicBezTo>
                            <a:cubicBezTo>
                              <a:pt x="2273429" y="-576"/>
                              <a:pt x="2414697" y="48478"/>
                              <a:pt x="2527802" y="0"/>
                            </a:cubicBezTo>
                            <a:cubicBezTo>
                              <a:pt x="2640907" y="-48478"/>
                              <a:pt x="2948558" y="14904"/>
                              <a:pt x="3221269" y="0"/>
                            </a:cubicBezTo>
                            <a:cubicBezTo>
                              <a:pt x="3493980" y="-14904"/>
                              <a:pt x="3522753" y="19666"/>
                              <a:pt x="3646298" y="0"/>
                            </a:cubicBezTo>
                            <a:cubicBezTo>
                              <a:pt x="3769843" y="-19666"/>
                              <a:pt x="4012567" y="80607"/>
                              <a:pt x="4339766" y="0"/>
                            </a:cubicBezTo>
                            <a:cubicBezTo>
                              <a:pt x="4666965" y="-80607"/>
                              <a:pt x="4786273" y="60742"/>
                              <a:pt x="5033234" y="0"/>
                            </a:cubicBezTo>
                            <a:cubicBezTo>
                              <a:pt x="5280195" y="-60742"/>
                              <a:pt x="5416682" y="59485"/>
                              <a:pt x="5592482" y="0"/>
                            </a:cubicBezTo>
                            <a:cubicBezTo>
                              <a:pt x="5768282" y="-59485"/>
                              <a:pt x="6221364" y="84025"/>
                              <a:pt x="6710978" y="0"/>
                            </a:cubicBezTo>
                            <a:cubicBezTo>
                              <a:pt x="6742738" y="134229"/>
                              <a:pt x="6649773" y="314750"/>
                              <a:pt x="6710978" y="540825"/>
                            </a:cubicBezTo>
                            <a:cubicBezTo>
                              <a:pt x="6772183" y="766900"/>
                              <a:pt x="6680528" y="856331"/>
                              <a:pt x="6710978" y="987593"/>
                            </a:cubicBezTo>
                            <a:cubicBezTo>
                              <a:pt x="6741428" y="1118855"/>
                              <a:pt x="6652038" y="1453746"/>
                              <a:pt x="6710978" y="1575447"/>
                            </a:cubicBezTo>
                            <a:cubicBezTo>
                              <a:pt x="6769918" y="1697148"/>
                              <a:pt x="6705987" y="1968364"/>
                              <a:pt x="6710978" y="2163300"/>
                            </a:cubicBezTo>
                            <a:cubicBezTo>
                              <a:pt x="6715969" y="2358236"/>
                              <a:pt x="6652829" y="2479705"/>
                              <a:pt x="6710978" y="2751153"/>
                            </a:cubicBezTo>
                            <a:cubicBezTo>
                              <a:pt x="6769127" y="3022601"/>
                              <a:pt x="6651446" y="3101877"/>
                              <a:pt x="6710978" y="3386035"/>
                            </a:cubicBezTo>
                            <a:cubicBezTo>
                              <a:pt x="6770510" y="3670193"/>
                              <a:pt x="6641185" y="3859848"/>
                              <a:pt x="6710978" y="4020916"/>
                            </a:cubicBezTo>
                            <a:cubicBezTo>
                              <a:pt x="6780771" y="4181984"/>
                              <a:pt x="6689816" y="4470577"/>
                              <a:pt x="6710978" y="4702826"/>
                            </a:cubicBezTo>
                            <a:cubicBezTo>
                              <a:pt x="6545722" y="4721296"/>
                              <a:pt x="6463081" y="4676059"/>
                              <a:pt x="6353059" y="4702826"/>
                            </a:cubicBezTo>
                            <a:cubicBezTo>
                              <a:pt x="6243037" y="4729593"/>
                              <a:pt x="5861616" y="4699762"/>
                              <a:pt x="5659591" y="4702826"/>
                            </a:cubicBezTo>
                            <a:cubicBezTo>
                              <a:pt x="5457566" y="4705890"/>
                              <a:pt x="5357757" y="4661547"/>
                              <a:pt x="5100343" y="4702826"/>
                            </a:cubicBezTo>
                            <a:cubicBezTo>
                              <a:pt x="4842929" y="4744105"/>
                              <a:pt x="4863803" y="4661103"/>
                              <a:pt x="4675315" y="4702826"/>
                            </a:cubicBezTo>
                            <a:cubicBezTo>
                              <a:pt x="4486827" y="4744549"/>
                              <a:pt x="4269722" y="4648959"/>
                              <a:pt x="4116067" y="4702826"/>
                            </a:cubicBezTo>
                            <a:cubicBezTo>
                              <a:pt x="3962412" y="4756693"/>
                              <a:pt x="3891099" y="4664155"/>
                              <a:pt x="3758148" y="4702826"/>
                            </a:cubicBezTo>
                            <a:cubicBezTo>
                              <a:pt x="3625197" y="4741497"/>
                              <a:pt x="3477449" y="4689721"/>
                              <a:pt x="3400229" y="4702826"/>
                            </a:cubicBezTo>
                            <a:cubicBezTo>
                              <a:pt x="3323009" y="4715931"/>
                              <a:pt x="3078417" y="4647001"/>
                              <a:pt x="2840981" y="4702826"/>
                            </a:cubicBezTo>
                            <a:cubicBezTo>
                              <a:pt x="2603545" y="4758651"/>
                              <a:pt x="2528579" y="4694332"/>
                              <a:pt x="2415952" y="4702826"/>
                            </a:cubicBezTo>
                            <a:cubicBezTo>
                              <a:pt x="2303325" y="4711320"/>
                              <a:pt x="1985297" y="4647364"/>
                              <a:pt x="1789594" y="4702826"/>
                            </a:cubicBezTo>
                            <a:cubicBezTo>
                              <a:pt x="1593891" y="4758288"/>
                              <a:pt x="1508741" y="4692100"/>
                              <a:pt x="1364566" y="4702826"/>
                            </a:cubicBezTo>
                            <a:cubicBezTo>
                              <a:pt x="1220391" y="4713552"/>
                              <a:pt x="905722" y="4636719"/>
                              <a:pt x="738208" y="4702826"/>
                            </a:cubicBezTo>
                            <a:cubicBezTo>
                              <a:pt x="570694" y="4768933"/>
                              <a:pt x="186184" y="4685531"/>
                              <a:pt x="0" y="4702826"/>
                            </a:cubicBezTo>
                            <a:cubicBezTo>
                              <a:pt x="-2122" y="4542053"/>
                              <a:pt x="44096" y="4199210"/>
                              <a:pt x="0" y="4067944"/>
                            </a:cubicBezTo>
                            <a:cubicBezTo>
                              <a:pt x="-44096" y="3936678"/>
                              <a:pt x="13733" y="3578196"/>
                              <a:pt x="0" y="3433063"/>
                            </a:cubicBezTo>
                            <a:cubicBezTo>
                              <a:pt x="-13733" y="3287930"/>
                              <a:pt x="74112" y="3034635"/>
                              <a:pt x="0" y="2751153"/>
                            </a:cubicBezTo>
                            <a:cubicBezTo>
                              <a:pt x="-74112" y="2467671"/>
                              <a:pt x="31411" y="2408308"/>
                              <a:pt x="0" y="2210328"/>
                            </a:cubicBezTo>
                            <a:cubicBezTo>
                              <a:pt x="-31411" y="2012349"/>
                              <a:pt x="78322" y="1773746"/>
                              <a:pt x="0" y="1528418"/>
                            </a:cubicBezTo>
                            <a:cubicBezTo>
                              <a:pt x="-78322" y="1283090"/>
                              <a:pt x="57173" y="1221673"/>
                              <a:pt x="0" y="1034622"/>
                            </a:cubicBezTo>
                            <a:cubicBezTo>
                              <a:pt x="-57173" y="847571"/>
                              <a:pt x="43648" y="782973"/>
                              <a:pt x="0" y="587853"/>
                            </a:cubicBezTo>
                            <a:cubicBezTo>
                              <a:pt x="-43648" y="392733"/>
                              <a:pt x="30202" y="24027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71D4416-540F-E43F-91A1-57136D3A275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975144" y="689687"/>
            <a:ext cx="3949700" cy="25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509FAF-A520-F896-E836-B4867C043349}"/>
              </a:ext>
            </a:extLst>
          </p:cNvPr>
          <p:cNvSpPr txBox="1"/>
          <p:nvPr/>
        </p:nvSpPr>
        <p:spPr>
          <a:xfrm>
            <a:off x="9949994" y="766634"/>
            <a:ext cx="2086406" cy="398635"/>
          </a:xfrm>
          <a:custGeom>
            <a:avLst/>
            <a:gdLst>
              <a:gd name="connsiteX0" fmla="*/ 0 w 2086406"/>
              <a:gd name="connsiteY0" fmla="*/ 0 h 398635"/>
              <a:gd name="connsiteX1" fmla="*/ 500737 w 2086406"/>
              <a:gd name="connsiteY1" fmla="*/ 0 h 398635"/>
              <a:gd name="connsiteX2" fmla="*/ 959747 w 2086406"/>
              <a:gd name="connsiteY2" fmla="*/ 0 h 398635"/>
              <a:gd name="connsiteX3" fmla="*/ 1523076 w 2086406"/>
              <a:gd name="connsiteY3" fmla="*/ 0 h 398635"/>
              <a:gd name="connsiteX4" fmla="*/ 2086406 w 2086406"/>
              <a:gd name="connsiteY4" fmla="*/ 0 h 398635"/>
              <a:gd name="connsiteX5" fmla="*/ 2086406 w 2086406"/>
              <a:gd name="connsiteY5" fmla="*/ 398635 h 398635"/>
              <a:gd name="connsiteX6" fmla="*/ 1606533 w 2086406"/>
              <a:gd name="connsiteY6" fmla="*/ 398635 h 398635"/>
              <a:gd name="connsiteX7" fmla="*/ 1126659 w 2086406"/>
              <a:gd name="connsiteY7" fmla="*/ 398635 h 398635"/>
              <a:gd name="connsiteX8" fmla="*/ 563330 w 2086406"/>
              <a:gd name="connsiteY8" fmla="*/ 398635 h 398635"/>
              <a:gd name="connsiteX9" fmla="*/ 0 w 2086406"/>
              <a:gd name="connsiteY9" fmla="*/ 398635 h 398635"/>
              <a:gd name="connsiteX10" fmla="*/ 0 w 2086406"/>
              <a:gd name="connsiteY10" fmla="*/ 0 h 39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6406" h="398635" extrusionOk="0">
                <a:moveTo>
                  <a:pt x="0" y="0"/>
                </a:moveTo>
                <a:cubicBezTo>
                  <a:pt x="104030" y="-27498"/>
                  <a:pt x="253697" y="28363"/>
                  <a:pt x="500737" y="0"/>
                </a:cubicBezTo>
                <a:cubicBezTo>
                  <a:pt x="747777" y="-28363"/>
                  <a:pt x="802009" y="36018"/>
                  <a:pt x="959747" y="0"/>
                </a:cubicBezTo>
                <a:cubicBezTo>
                  <a:pt x="1117485" y="-36018"/>
                  <a:pt x="1326529" y="46936"/>
                  <a:pt x="1523076" y="0"/>
                </a:cubicBezTo>
                <a:cubicBezTo>
                  <a:pt x="1719623" y="-46936"/>
                  <a:pt x="1832742" y="9076"/>
                  <a:pt x="2086406" y="0"/>
                </a:cubicBezTo>
                <a:cubicBezTo>
                  <a:pt x="2090565" y="145837"/>
                  <a:pt x="2085392" y="285321"/>
                  <a:pt x="2086406" y="398635"/>
                </a:cubicBezTo>
                <a:cubicBezTo>
                  <a:pt x="1900223" y="438065"/>
                  <a:pt x="1745122" y="386220"/>
                  <a:pt x="1606533" y="398635"/>
                </a:cubicBezTo>
                <a:cubicBezTo>
                  <a:pt x="1467944" y="411050"/>
                  <a:pt x="1230871" y="387972"/>
                  <a:pt x="1126659" y="398635"/>
                </a:cubicBezTo>
                <a:cubicBezTo>
                  <a:pt x="1022447" y="409298"/>
                  <a:pt x="724320" y="398069"/>
                  <a:pt x="563330" y="398635"/>
                </a:cubicBezTo>
                <a:cubicBezTo>
                  <a:pt x="402340" y="399201"/>
                  <a:pt x="185324" y="381919"/>
                  <a:pt x="0" y="398635"/>
                </a:cubicBezTo>
                <a:cubicBezTo>
                  <a:pt x="-29494" y="223637"/>
                  <a:pt x="27009" y="13008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Old School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97EBE4-A82E-BD64-88AB-32FA69AD668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718020" y="3420979"/>
            <a:ext cx="2921000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ABF61B-AAE6-BB38-743D-C8481F3EC1D6}"/>
              </a:ext>
            </a:extLst>
          </p:cNvPr>
          <p:cNvSpPr txBox="1"/>
          <p:nvPr/>
        </p:nvSpPr>
        <p:spPr>
          <a:xfrm rot="18373969">
            <a:off x="9009011" y="4486812"/>
            <a:ext cx="2086406" cy="398635"/>
          </a:xfrm>
          <a:custGeom>
            <a:avLst/>
            <a:gdLst>
              <a:gd name="connsiteX0" fmla="*/ 0 w 2086406"/>
              <a:gd name="connsiteY0" fmla="*/ 0 h 398635"/>
              <a:gd name="connsiteX1" fmla="*/ 500737 w 2086406"/>
              <a:gd name="connsiteY1" fmla="*/ 0 h 398635"/>
              <a:gd name="connsiteX2" fmla="*/ 959747 w 2086406"/>
              <a:gd name="connsiteY2" fmla="*/ 0 h 398635"/>
              <a:gd name="connsiteX3" fmla="*/ 1523076 w 2086406"/>
              <a:gd name="connsiteY3" fmla="*/ 0 h 398635"/>
              <a:gd name="connsiteX4" fmla="*/ 2086406 w 2086406"/>
              <a:gd name="connsiteY4" fmla="*/ 0 h 398635"/>
              <a:gd name="connsiteX5" fmla="*/ 2086406 w 2086406"/>
              <a:gd name="connsiteY5" fmla="*/ 398635 h 398635"/>
              <a:gd name="connsiteX6" fmla="*/ 1606533 w 2086406"/>
              <a:gd name="connsiteY6" fmla="*/ 398635 h 398635"/>
              <a:gd name="connsiteX7" fmla="*/ 1126659 w 2086406"/>
              <a:gd name="connsiteY7" fmla="*/ 398635 h 398635"/>
              <a:gd name="connsiteX8" fmla="*/ 563330 w 2086406"/>
              <a:gd name="connsiteY8" fmla="*/ 398635 h 398635"/>
              <a:gd name="connsiteX9" fmla="*/ 0 w 2086406"/>
              <a:gd name="connsiteY9" fmla="*/ 398635 h 398635"/>
              <a:gd name="connsiteX10" fmla="*/ 0 w 2086406"/>
              <a:gd name="connsiteY10" fmla="*/ 0 h 39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6406" h="398635" extrusionOk="0">
                <a:moveTo>
                  <a:pt x="0" y="0"/>
                </a:moveTo>
                <a:cubicBezTo>
                  <a:pt x="104030" y="-27498"/>
                  <a:pt x="253697" y="28363"/>
                  <a:pt x="500737" y="0"/>
                </a:cubicBezTo>
                <a:cubicBezTo>
                  <a:pt x="747777" y="-28363"/>
                  <a:pt x="802009" y="36018"/>
                  <a:pt x="959747" y="0"/>
                </a:cubicBezTo>
                <a:cubicBezTo>
                  <a:pt x="1117485" y="-36018"/>
                  <a:pt x="1326529" y="46936"/>
                  <a:pt x="1523076" y="0"/>
                </a:cubicBezTo>
                <a:cubicBezTo>
                  <a:pt x="1719623" y="-46936"/>
                  <a:pt x="1832742" y="9076"/>
                  <a:pt x="2086406" y="0"/>
                </a:cubicBezTo>
                <a:cubicBezTo>
                  <a:pt x="2090565" y="145837"/>
                  <a:pt x="2085392" y="285321"/>
                  <a:pt x="2086406" y="398635"/>
                </a:cubicBezTo>
                <a:cubicBezTo>
                  <a:pt x="1900223" y="438065"/>
                  <a:pt x="1745122" y="386220"/>
                  <a:pt x="1606533" y="398635"/>
                </a:cubicBezTo>
                <a:cubicBezTo>
                  <a:pt x="1467944" y="411050"/>
                  <a:pt x="1230871" y="387972"/>
                  <a:pt x="1126659" y="398635"/>
                </a:cubicBezTo>
                <a:cubicBezTo>
                  <a:pt x="1022447" y="409298"/>
                  <a:pt x="724320" y="398069"/>
                  <a:pt x="563330" y="398635"/>
                </a:cubicBezTo>
                <a:cubicBezTo>
                  <a:pt x="402340" y="399201"/>
                  <a:pt x="185324" y="381919"/>
                  <a:pt x="0" y="398635"/>
                </a:cubicBezTo>
                <a:cubicBezTo>
                  <a:pt x="-29494" y="223637"/>
                  <a:pt x="27009" y="13008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New School</a:t>
            </a:r>
          </a:p>
        </p:txBody>
      </p:sp>
    </p:spTree>
    <p:extLst>
      <p:ext uri="{BB962C8B-B14F-4D97-AF65-F5344CB8AC3E}">
        <p14:creationId xmlns:p14="http://schemas.microsoft.com/office/powerpoint/2010/main" val="3534102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Theory</a:t>
            </a:r>
            <a:endParaRPr lang="en-US" sz="4000" dirty="0">
              <a:latin typeface="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/>
              <p:nvPr/>
            </p:nvSpPr>
            <p:spPr>
              <a:xfrm>
                <a:off x="267156" y="1085476"/>
                <a:ext cx="6710978" cy="2234458"/>
              </a:xfrm>
              <a:custGeom>
                <a:avLst/>
                <a:gdLst>
                  <a:gd name="connsiteX0" fmla="*/ 0 w 6710978"/>
                  <a:gd name="connsiteY0" fmla="*/ 0 h 2234458"/>
                  <a:gd name="connsiteX1" fmla="*/ 492138 w 6710978"/>
                  <a:gd name="connsiteY1" fmla="*/ 0 h 2234458"/>
                  <a:gd name="connsiteX2" fmla="*/ 850057 w 6710978"/>
                  <a:gd name="connsiteY2" fmla="*/ 0 h 2234458"/>
                  <a:gd name="connsiteX3" fmla="*/ 1543525 w 6710978"/>
                  <a:gd name="connsiteY3" fmla="*/ 0 h 2234458"/>
                  <a:gd name="connsiteX4" fmla="*/ 2035663 w 6710978"/>
                  <a:gd name="connsiteY4" fmla="*/ 0 h 2234458"/>
                  <a:gd name="connsiteX5" fmla="*/ 2527802 w 6710978"/>
                  <a:gd name="connsiteY5" fmla="*/ 0 h 2234458"/>
                  <a:gd name="connsiteX6" fmla="*/ 3221269 w 6710978"/>
                  <a:gd name="connsiteY6" fmla="*/ 0 h 2234458"/>
                  <a:gd name="connsiteX7" fmla="*/ 3646298 w 6710978"/>
                  <a:gd name="connsiteY7" fmla="*/ 0 h 2234458"/>
                  <a:gd name="connsiteX8" fmla="*/ 4339766 w 6710978"/>
                  <a:gd name="connsiteY8" fmla="*/ 0 h 2234458"/>
                  <a:gd name="connsiteX9" fmla="*/ 5033234 w 6710978"/>
                  <a:gd name="connsiteY9" fmla="*/ 0 h 2234458"/>
                  <a:gd name="connsiteX10" fmla="*/ 5592482 w 6710978"/>
                  <a:gd name="connsiteY10" fmla="*/ 0 h 2234458"/>
                  <a:gd name="connsiteX11" fmla="*/ 6710978 w 6710978"/>
                  <a:gd name="connsiteY11" fmla="*/ 0 h 2234458"/>
                  <a:gd name="connsiteX12" fmla="*/ 6710978 w 6710978"/>
                  <a:gd name="connsiteY12" fmla="*/ 536270 h 2234458"/>
                  <a:gd name="connsiteX13" fmla="*/ 6710978 w 6710978"/>
                  <a:gd name="connsiteY13" fmla="*/ 1027851 h 2234458"/>
                  <a:gd name="connsiteX14" fmla="*/ 6710978 w 6710978"/>
                  <a:gd name="connsiteY14" fmla="*/ 1586465 h 2234458"/>
                  <a:gd name="connsiteX15" fmla="*/ 6710978 w 6710978"/>
                  <a:gd name="connsiteY15" fmla="*/ 2234458 h 2234458"/>
                  <a:gd name="connsiteX16" fmla="*/ 6151730 w 6710978"/>
                  <a:gd name="connsiteY16" fmla="*/ 2234458 h 2234458"/>
                  <a:gd name="connsiteX17" fmla="*/ 5458262 w 6710978"/>
                  <a:gd name="connsiteY17" fmla="*/ 2234458 h 2234458"/>
                  <a:gd name="connsiteX18" fmla="*/ 4899014 w 6710978"/>
                  <a:gd name="connsiteY18" fmla="*/ 2234458 h 2234458"/>
                  <a:gd name="connsiteX19" fmla="*/ 4541095 w 6710978"/>
                  <a:gd name="connsiteY19" fmla="*/ 2234458 h 2234458"/>
                  <a:gd name="connsiteX20" fmla="*/ 4116067 w 6710978"/>
                  <a:gd name="connsiteY20" fmla="*/ 2234458 h 2234458"/>
                  <a:gd name="connsiteX21" fmla="*/ 3422599 w 6710978"/>
                  <a:gd name="connsiteY21" fmla="*/ 2234458 h 2234458"/>
                  <a:gd name="connsiteX22" fmla="*/ 2863351 w 6710978"/>
                  <a:gd name="connsiteY22" fmla="*/ 2234458 h 2234458"/>
                  <a:gd name="connsiteX23" fmla="*/ 2438322 w 6710978"/>
                  <a:gd name="connsiteY23" fmla="*/ 2234458 h 2234458"/>
                  <a:gd name="connsiteX24" fmla="*/ 1879074 w 6710978"/>
                  <a:gd name="connsiteY24" fmla="*/ 2234458 h 2234458"/>
                  <a:gd name="connsiteX25" fmla="*/ 1521155 w 6710978"/>
                  <a:gd name="connsiteY25" fmla="*/ 2234458 h 2234458"/>
                  <a:gd name="connsiteX26" fmla="*/ 1163236 w 6710978"/>
                  <a:gd name="connsiteY26" fmla="*/ 2234458 h 2234458"/>
                  <a:gd name="connsiteX27" fmla="*/ 603988 w 6710978"/>
                  <a:gd name="connsiteY27" fmla="*/ 2234458 h 2234458"/>
                  <a:gd name="connsiteX28" fmla="*/ 0 w 6710978"/>
                  <a:gd name="connsiteY28" fmla="*/ 2234458 h 2234458"/>
                  <a:gd name="connsiteX29" fmla="*/ 0 w 6710978"/>
                  <a:gd name="connsiteY29" fmla="*/ 1653499 h 2234458"/>
                  <a:gd name="connsiteX30" fmla="*/ 0 w 6710978"/>
                  <a:gd name="connsiteY30" fmla="*/ 1117229 h 2234458"/>
                  <a:gd name="connsiteX31" fmla="*/ 0 w 6710978"/>
                  <a:gd name="connsiteY31" fmla="*/ 625648 h 2234458"/>
                  <a:gd name="connsiteX32" fmla="*/ 0 w 6710978"/>
                  <a:gd name="connsiteY32" fmla="*/ 0 h 223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710978" h="2234458" extrusionOk="0">
                    <a:moveTo>
                      <a:pt x="0" y="0"/>
                    </a:moveTo>
                    <a:cubicBezTo>
                      <a:pt x="121150" y="-25189"/>
                      <a:pt x="283735" y="56427"/>
                      <a:pt x="492138" y="0"/>
                    </a:cubicBezTo>
                    <a:cubicBezTo>
                      <a:pt x="700541" y="-56427"/>
                      <a:pt x="742590" y="6154"/>
                      <a:pt x="850057" y="0"/>
                    </a:cubicBezTo>
                    <a:cubicBezTo>
                      <a:pt x="957524" y="-6154"/>
                      <a:pt x="1351611" y="73958"/>
                      <a:pt x="1543525" y="0"/>
                    </a:cubicBezTo>
                    <a:cubicBezTo>
                      <a:pt x="1735439" y="-73958"/>
                      <a:pt x="1797897" y="576"/>
                      <a:pt x="2035663" y="0"/>
                    </a:cubicBezTo>
                    <a:cubicBezTo>
                      <a:pt x="2273429" y="-576"/>
                      <a:pt x="2414697" y="48478"/>
                      <a:pt x="2527802" y="0"/>
                    </a:cubicBezTo>
                    <a:cubicBezTo>
                      <a:pt x="2640907" y="-48478"/>
                      <a:pt x="2948558" y="14904"/>
                      <a:pt x="3221269" y="0"/>
                    </a:cubicBezTo>
                    <a:cubicBezTo>
                      <a:pt x="3493980" y="-14904"/>
                      <a:pt x="3522753" y="19666"/>
                      <a:pt x="3646298" y="0"/>
                    </a:cubicBezTo>
                    <a:cubicBezTo>
                      <a:pt x="3769843" y="-19666"/>
                      <a:pt x="4012567" y="80607"/>
                      <a:pt x="4339766" y="0"/>
                    </a:cubicBezTo>
                    <a:cubicBezTo>
                      <a:pt x="4666965" y="-80607"/>
                      <a:pt x="4786273" y="60742"/>
                      <a:pt x="5033234" y="0"/>
                    </a:cubicBezTo>
                    <a:cubicBezTo>
                      <a:pt x="5280195" y="-60742"/>
                      <a:pt x="5416682" y="59485"/>
                      <a:pt x="5592482" y="0"/>
                    </a:cubicBezTo>
                    <a:cubicBezTo>
                      <a:pt x="5768282" y="-59485"/>
                      <a:pt x="6221364" y="84025"/>
                      <a:pt x="6710978" y="0"/>
                    </a:cubicBezTo>
                    <a:cubicBezTo>
                      <a:pt x="6757048" y="155405"/>
                      <a:pt x="6668489" y="421023"/>
                      <a:pt x="6710978" y="536270"/>
                    </a:cubicBezTo>
                    <a:cubicBezTo>
                      <a:pt x="6753467" y="651517"/>
                      <a:pt x="6706664" y="897831"/>
                      <a:pt x="6710978" y="1027851"/>
                    </a:cubicBezTo>
                    <a:cubicBezTo>
                      <a:pt x="6715292" y="1157871"/>
                      <a:pt x="6709911" y="1410518"/>
                      <a:pt x="6710978" y="1586465"/>
                    </a:cubicBezTo>
                    <a:cubicBezTo>
                      <a:pt x="6712045" y="1762412"/>
                      <a:pt x="6636713" y="1997063"/>
                      <a:pt x="6710978" y="2234458"/>
                    </a:cubicBezTo>
                    <a:cubicBezTo>
                      <a:pt x="6584336" y="2261511"/>
                      <a:pt x="6415352" y="2230125"/>
                      <a:pt x="6151730" y="2234458"/>
                    </a:cubicBezTo>
                    <a:cubicBezTo>
                      <a:pt x="5888108" y="2238791"/>
                      <a:pt x="5760381" y="2176184"/>
                      <a:pt x="5458262" y="2234458"/>
                    </a:cubicBezTo>
                    <a:cubicBezTo>
                      <a:pt x="5156143" y="2292732"/>
                      <a:pt x="5164207" y="2193354"/>
                      <a:pt x="4899014" y="2234458"/>
                    </a:cubicBezTo>
                    <a:cubicBezTo>
                      <a:pt x="4633821" y="2275562"/>
                      <a:pt x="4662993" y="2227529"/>
                      <a:pt x="4541095" y="2234458"/>
                    </a:cubicBezTo>
                    <a:cubicBezTo>
                      <a:pt x="4419197" y="2241387"/>
                      <a:pt x="4256759" y="2221127"/>
                      <a:pt x="4116067" y="2234458"/>
                    </a:cubicBezTo>
                    <a:cubicBezTo>
                      <a:pt x="3975375" y="2247789"/>
                      <a:pt x="3624624" y="2231394"/>
                      <a:pt x="3422599" y="2234458"/>
                    </a:cubicBezTo>
                    <a:cubicBezTo>
                      <a:pt x="3220574" y="2237522"/>
                      <a:pt x="3120765" y="2193179"/>
                      <a:pt x="2863351" y="2234458"/>
                    </a:cubicBezTo>
                    <a:cubicBezTo>
                      <a:pt x="2605937" y="2275737"/>
                      <a:pt x="2633119" y="2201823"/>
                      <a:pt x="2438322" y="2234458"/>
                    </a:cubicBezTo>
                    <a:cubicBezTo>
                      <a:pt x="2243525" y="2267093"/>
                      <a:pt x="2032729" y="2180591"/>
                      <a:pt x="1879074" y="2234458"/>
                    </a:cubicBezTo>
                    <a:cubicBezTo>
                      <a:pt x="1725419" y="2288325"/>
                      <a:pt x="1654106" y="2195787"/>
                      <a:pt x="1521155" y="2234458"/>
                    </a:cubicBezTo>
                    <a:cubicBezTo>
                      <a:pt x="1388204" y="2273129"/>
                      <a:pt x="1240456" y="2221353"/>
                      <a:pt x="1163236" y="2234458"/>
                    </a:cubicBezTo>
                    <a:cubicBezTo>
                      <a:pt x="1086016" y="2247563"/>
                      <a:pt x="841424" y="2178633"/>
                      <a:pt x="603988" y="2234458"/>
                    </a:cubicBezTo>
                    <a:cubicBezTo>
                      <a:pt x="366552" y="2290283"/>
                      <a:pt x="181523" y="2233599"/>
                      <a:pt x="0" y="2234458"/>
                    </a:cubicBezTo>
                    <a:cubicBezTo>
                      <a:pt x="-4912" y="2046360"/>
                      <a:pt x="30538" y="1912026"/>
                      <a:pt x="0" y="1653499"/>
                    </a:cubicBezTo>
                    <a:cubicBezTo>
                      <a:pt x="-30538" y="1394972"/>
                      <a:pt x="10732" y="1373790"/>
                      <a:pt x="0" y="1117229"/>
                    </a:cubicBezTo>
                    <a:cubicBezTo>
                      <a:pt x="-10732" y="860668"/>
                      <a:pt x="58485" y="807777"/>
                      <a:pt x="0" y="625648"/>
                    </a:cubicBezTo>
                    <a:cubicBezTo>
                      <a:pt x="-58485" y="443519"/>
                      <a:pt x="67071" y="243914"/>
                      <a:pt x="0" y="0"/>
                    </a:cubicBezTo>
                    <a:close/>
                  </a:path>
                </a:pathLst>
              </a:custGeom>
              <a:noFill/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800" b="1" dirty="0">
                    <a:latin typeface=""/>
                  </a:rPr>
                  <a:t>☐</a:t>
                </a:r>
                <a:r>
                  <a:rPr lang="en-US" sz="3200" b="1" dirty="0">
                    <a:latin typeface=""/>
                  </a:rPr>
                  <a:t> </a:t>
                </a:r>
                <a:r>
                  <a:rPr lang="en-US" sz="2400" dirty="0">
                    <a:latin typeface=""/>
                  </a:rPr>
                  <a:t>In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"/>
                  </a:rPr>
                  <a:t>, individuals who look f</a:t>
                </a:r>
                <a:r>
                  <a:rPr lang="en-US" sz="2600" dirty="0">
                    <a:latin typeface=""/>
                  </a:rPr>
                  <a:t>or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┃</a:t>
                </a:r>
                <a:r>
                  <a:rPr lang="en-US" sz="2400" dirty="0">
                    <a:latin typeface=""/>
                  </a:rPr>
                  <a:t>protest campaign information </a:t>
                </a:r>
                <a:r>
                  <a:rPr lang="en-US" sz="2400" i="1" dirty="0">
                    <a:latin typeface=""/>
                  </a:rPr>
                  <a:t>also</a:t>
                </a:r>
                <a:r>
                  <a:rPr lang="en-US" sz="2400" dirty="0">
                    <a:latin typeface=""/>
                  </a:rPr>
                  <a:t> search:</a:t>
                </a:r>
                <a:endParaRPr lang="en-US" sz="2400" i="1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American Typewriter" panose="02090604020004020304" pitchFamily="18" charset="77"/>
                  </a:rPr>
                  <a:t>“revolution”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┗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American Typewriter" panose="02090604020004020304" pitchFamily="18" charset="77"/>
                  </a:rPr>
                  <a:t>“anti-corruption reform”</a:t>
                </a: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American Typewriter" panose="02090604020004020304" pitchFamily="18" charset="77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b="1" dirty="0">
                  <a:latin typeface="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6" y="1085476"/>
                <a:ext cx="6710978" cy="2234458"/>
              </a:xfrm>
              <a:prstGeom prst="rect">
                <a:avLst/>
              </a:prstGeom>
              <a:blipFill>
                <a:blip r:embed="rId3"/>
                <a:stretch>
                  <a:fillRect l="-2079" t="-5085"/>
                </a:stretch>
              </a:blipFill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710978"/>
                          <a:gd name="connsiteY0" fmla="*/ 0 h 2234458"/>
                          <a:gd name="connsiteX1" fmla="*/ 492138 w 6710978"/>
                          <a:gd name="connsiteY1" fmla="*/ 0 h 2234458"/>
                          <a:gd name="connsiteX2" fmla="*/ 850057 w 6710978"/>
                          <a:gd name="connsiteY2" fmla="*/ 0 h 2234458"/>
                          <a:gd name="connsiteX3" fmla="*/ 1543525 w 6710978"/>
                          <a:gd name="connsiteY3" fmla="*/ 0 h 2234458"/>
                          <a:gd name="connsiteX4" fmla="*/ 2035663 w 6710978"/>
                          <a:gd name="connsiteY4" fmla="*/ 0 h 2234458"/>
                          <a:gd name="connsiteX5" fmla="*/ 2527802 w 6710978"/>
                          <a:gd name="connsiteY5" fmla="*/ 0 h 2234458"/>
                          <a:gd name="connsiteX6" fmla="*/ 3221269 w 6710978"/>
                          <a:gd name="connsiteY6" fmla="*/ 0 h 2234458"/>
                          <a:gd name="connsiteX7" fmla="*/ 3646298 w 6710978"/>
                          <a:gd name="connsiteY7" fmla="*/ 0 h 2234458"/>
                          <a:gd name="connsiteX8" fmla="*/ 4339766 w 6710978"/>
                          <a:gd name="connsiteY8" fmla="*/ 0 h 2234458"/>
                          <a:gd name="connsiteX9" fmla="*/ 5033234 w 6710978"/>
                          <a:gd name="connsiteY9" fmla="*/ 0 h 2234458"/>
                          <a:gd name="connsiteX10" fmla="*/ 5592482 w 6710978"/>
                          <a:gd name="connsiteY10" fmla="*/ 0 h 2234458"/>
                          <a:gd name="connsiteX11" fmla="*/ 6710978 w 6710978"/>
                          <a:gd name="connsiteY11" fmla="*/ 0 h 2234458"/>
                          <a:gd name="connsiteX12" fmla="*/ 6710978 w 6710978"/>
                          <a:gd name="connsiteY12" fmla="*/ 536270 h 2234458"/>
                          <a:gd name="connsiteX13" fmla="*/ 6710978 w 6710978"/>
                          <a:gd name="connsiteY13" fmla="*/ 1027851 h 2234458"/>
                          <a:gd name="connsiteX14" fmla="*/ 6710978 w 6710978"/>
                          <a:gd name="connsiteY14" fmla="*/ 1586465 h 2234458"/>
                          <a:gd name="connsiteX15" fmla="*/ 6710978 w 6710978"/>
                          <a:gd name="connsiteY15" fmla="*/ 2234458 h 2234458"/>
                          <a:gd name="connsiteX16" fmla="*/ 6151730 w 6710978"/>
                          <a:gd name="connsiteY16" fmla="*/ 2234458 h 2234458"/>
                          <a:gd name="connsiteX17" fmla="*/ 5458262 w 6710978"/>
                          <a:gd name="connsiteY17" fmla="*/ 2234458 h 2234458"/>
                          <a:gd name="connsiteX18" fmla="*/ 4899014 w 6710978"/>
                          <a:gd name="connsiteY18" fmla="*/ 2234458 h 2234458"/>
                          <a:gd name="connsiteX19" fmla="*/ 4541095 w 6710978"/>
                          <a:gd name="connsiteY19" fmla="*/ 2234458 h 2234458"/>
                          <a:gd name="connsiteX20" fmla="*/ 4116067 w 6710978"/>
                          <a:gd name="connsiteY20" fmla="*/ 2234458 h 2234458"/>
                          <a:gd name="connsiteX21" fmla="*/ 3422599 w 6710978"/>
                          <a:gd name="connsiteY21" fmla="*/ 2234458 h 2234458"/>
                          <a:gd name="connsiteX22" fmla="*/ 2863351 w 6710978"/>
                          <a:gd name="connsiteY22" fmla="*/ 2234458 h 2234458"/>
                          <a:gd name="connsiteX23" fmla="*/ 2438322 w 6710978"/>
                          <a:gd name="connsiteY23" fmla="*/ 2234458 h 2234458"/>
                          <a:gd name="connsiteX24" fmla="*/ 1879074 w 6710978"/>
                          <a:gd name="connsiteY24" fmla="*/ 2234458 h 2234458"/>
                          <a:gd name="connsiteX25" fmla="*/ 1521155 w 6710978"/>
                          <a:gd name="connsiteY25" fmla="*/ 2234458 h 2234458"/>
                          <a:gd name="connsiteX26" fmla="*/ 1163236 w 6710978"/>
                          <a:gd name="connsiteY26" fmla="*/ 2234458 h 2234458"/>
                          <a:gd name="connsiteX27" fmla="*/ 603988 w 6710978"/>
                          <a:gd name="connsiteY27" fmla="*/ 2234458 h 2234458"/>
                          <a:gd name="connsiteX28" fmla="*/ 0 w 6710978"/>
                          <a:gd name="connsiteY28" fmla="*/ 2234458 h 2234458"/>
                          <a:gd name="connsiteX29" fmla="*/ 0 w 6710978"/>
                          <a:gd name="connsiteY29" fmla="*/ 1653499 h 2234458"/>
                          <a:gd name="connsiteX30" fmla="*/ 0 w 6710978"/>
                          <a:gd name="connsiteY30" fmla="*/ 1117229 h 2234458"/>
                          <a:gd name="connsiteX31" fmla="*/ 0 w 6710978"/>
                          <a:gd name="connsiteY31" fmla="*/ 625648 h 2234458"/>
                          <a:gd name="connsiteX32" fmla="*/ 0 w 6710978"/>
                          <a:gd name="connsiteY32" fmla="*/ 0 h 22344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6710978" h="2234458" extrusionOk="0">
                            <a:moveTo>
                              <a:pt x="0" y="0"/>
                            </a:moveTo>
                            <a:cubicBezTo>
                              <a:pt x="121150" y="-25189"/>
                              <a:pt x="283735" y="56427"/>
                              <a:pt x="492138" y="0"/>
                            </a:cubicBezTo>
                            <a:cubicBezTo>
                              <a:pt x="700541" y="-56427"/>
                              <a:pt x="742590" y="6154"/>
                              <a:pt x="850057" y="0"/>
                            </a:cubicBezTo>
                            <a:cubicBezTo>
                              <a:pt x="957524" y="-6154"/>
                              <a:pt x="1351611" y="73958"/>
                              <a:pt x="1543525" y="0"/>
                            </a:cubicBezTo>
                            <a:cubicBezTo>
                              <a:pt x="1735439" y="-73958"/>
                              <a:pt x="1797897" y="576"/>
                              <a:pt x="2035663" y="0"/>
                            </a:cubicBezTo>
                            <a:cubicBezTo>
                              <a:pt x="2273429" y="-576"/>
                              <a:pt x="2414697" y="48478"/>
                              <a:pt x="2527802" y="0"/>
                            </a:cubicBezTo>
                            <a:cubicBezTo>
                              <a:pt x="2640907" y="-48478"/>
                              <a:pt x="2948558" y="14904"/>
                              <a:pt x="3221269" y="0"/>
                            </a:cubicBezTo>
                            <a:cubicBezTo>
                              <a:pt x="3493980" y="-14904"/>
                              <a:pt x="3522753" y="19666"/>
                              <a:pt x="3646298" y="0"/>
                            </a:cubicBezTo>
                            <a:cubicBezTo>
                              <a:pt x="3769843" y="-19666"/>
                              <a:pt x="4012567" y="80607"/>
                              <a:pt x="4339766" y="0"/>
                            </a:cubicBezTo>
                            <a:cubicBezTo>
                              <a:pt x="4666965" y="-80607"/>
                              <a:pt x="4786273" y="60742"/>
                              <a:pt x="5033234" y="0"/>
                            </a:cubicBezTo>
                            <a:cubicBezTo>
                              <a:pt x="5280195" y="-60742"/>
                              <a:pt x="5416682" y="59485"/>
                              <a:pt x="5592482" y="0"/>
                            </a:cubicBezTo>
                            <a:cubicBezTo>
                              <a:pt x="5768282" y="-59485"/>
                              <a:pt x="6221364" y="84025"/>
                              <a:pt x="6710978" y="0"/>
                            </a:cubicBezTo>
                            <a:cubicBezTo>
                              <a:pt x="6757048" y="155405"/>
                              <a:pt x="6668489" y="421023"/>
                              <a:pt x="6710978" y="536270"/>
                            </a:cubicBezTo>
                            <a:cubicBezTo>
                              <a:pt x="6753467" y="651517"/>
                              <a:pt x="6706664" y="897831"/>
                              <a:pt x="6710978" y="1027851"/>
                            </a:cubicBezTo>
                            <a:cubicBezTo>
                              <a:pt x="6715292" y="1157871"/>
                              <a:pt x="6709911" y="1410518"/>
                              <a:pt x="6710978" y="1586465"/>
                            </a:cubicBezTo>
                            <a:cubicBezTo>
                              <a:pt x="6712045" y="1762412"/>
                              <a:pt x="6636713" y="1997063"/>
                              <a:pt x="6710978" y="2234458"/>
                            </a:cubicBezTo>
                            <a:cubicBezTo>
                              <a:pt x="6584336" y="2261511"/>
                              <a:pt x="6415352" y="2230125"/>
                              <a:pt x="6151730" y="2234458"/>
                            </a:cubicBezTo>
                            <a:cubicBezTo>
                              <a:pt x="5888108" y="2238791"/>
                              <a:pt x="5760381" y="2176184"/>
                              <a:pt x="5458262" y="2234458"/>
                            </a:cubicBezTo>
                            <a:cubicBezTo>
                              <a:pt x="5156143" y="2292732"/>
                              <a:pt x="5164207" y="2193354"/>
                              <a:pt x="4899014" y="2234458"/>
                            </a:cubicBezTo>
                            <a:cubicBezTo>
                              <a:pt x="4633821" y="2275562"/>
                              <a:pt x="4662993" y="2227529"/>
                              <a:pt x="4541095" y="2234458"/>
                            </a:cubicBezTo>
                            <a:cubicBezTo>
                              <a:pt x="4419197" y="2241387"/>
                              <a:pt x="4256759" y="2221127"/>
                              <a:pt x="4116067" y="2234458"/>
                            </a:cubicBezTo>
                            <a:cubicBezTo>
                              <a:pt x="3975375" y="2247789"/>
                              <a:pt x="3624624" y="2231394"/>
                              <a:pt x="3422599" y="2234458"/>
                            </a:cubicBezTo>
                            <a:cubicBezTo>
                              <a:pt x="3220574" y="2237522"/>
                              <a:pt x="3120765" y="2193179"/>
                              <a:pt x="2863351" y="2234458"/>
                            </a:cubicBezTo>
                            <a:cubicBezTo>
                              <a:pt x="2605937" y="2275737"/>
                              <a:pt x="2633119" y="2201823"/>
                              <a:pt x="2438322" y="2234458"/>
                            </a:cubicBezTo>
                            <a:cubicBezTo>
                              <a:pt x="2243525" y="2267093"/>
                              <a:pt x="2032729" y="2180591"/>
                              <a:pt x="1879074" y="2234458"/>
                            </a:cubicBezTo>
                            <a:cubicBezTo>
                              <a:pt x="1725419" y="2288325"/>
                              <a:pt x="1654106" y="2195787"/>
                              <a:pt x="1521155" y="2234458"/>
                            </a:cubicBezTo>
                            <a:cubicBezTo>
                              <a:pt x="1388204" y="2273129"/>
                              <a:pt x="1240456" y="2221353"/>
                              <a:pt x="1163236" y="2234458"/>
                            </a:cubicBezTo>
                            <a:cubicBezTo>
                              <a:pt x="1086016" y="2247563"/>
                              <a:pt x="841424" y="2178633"/>
                              <a:pt x="603988" y="2234458"/>
                            </a:cubicBezTo>
                            <a:cubicBezTo>
                              <a:pt x="366552" y="2290283"/>
                              <a:pt x="181523" y="2233599"/>
                              <a:pt x="0" y="2234458"/>
                            </a:cubicBezTo>
                            <a:cubicBezTo>
                              <a:pt x="-4912" y="2046360"/>
                              <a:pt x="30538" y="1912026"/>
                              <a:pt x="0" y="1653499"/>
                            </a:cubicBezTo>
                            <a:cubicBezTo>
                              <a:pt x="-30538" y="1394972"/>
                              <a:pt x="10732" y="1373790"/>
                              <a:pt x="0" y="1117229"/>
                            </a:cubicBezTo>
                            <a:cubicBezTo>
                              <a:pt x="-10732" y="860668"/>
                              <a:pt x="58485" y="807777"/>
                              <a:pt x="0" y="625648"/>
                            </a:cubicBezTo>
                            <a:cubicBezTo>
                              <a:pt x="-58485" y="443519"/>
                              <a:pt x="67071" y="2439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38233DC-BADE-D275-9B05-1C2C5BFD3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824" y="531385"/>
            <a:ext cx="2268020" cy="1644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4F81A4-96C2-A250-3004-E95B26F6C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71" y="2390795"/>
            <a:ext cx="3098273" cy="207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830A6-B1D6-5FDD-5268-A5D4FA2F2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824" y="4645270"/>
            <a:ext cx="2243304" cy="16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47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9167788" cy="707886"/>
          </a:xfrm>
          <a:custGeom>
            <a:avLst/>
            <a:gdLst>
              <a:gd name="connsiteX0" fmla="*/ 0 w 9167788"/>
              <a:gd name="connsiteY0" fmla="*/ 0 h 707886"/>
              <a:gd name="connsiteX1" fmla="*/ 481309 w 9167788"/>
              <a:gd name="connsiteY1" fmla="*/ 0 h 707886"/>
              <a:gd name="connsiteX2" fmla="*/ 779262 w 9167788"/>
              <a:gd name="connsiteY2" fmla="*/ 0 h 707886"/>
              <a:gd name="connsiteX3" fmla="*/ 1535604 w 9167788"/>
              <a:gd name="connsiteY3" fmla="*/ 0 h 707886"/>
              <a:gd name="connsiteX4" fmla="*/ 2016913 w 9167788"/>
              <a:gd name="connsiteY4" fmla="*/ 0 h 707886"/>
              <a:gd name="connsiteX5" fmla="*/ 2498222 w 9167788"/>
              <a:gd name="connsiteY5" fmla="*/ 0 h 707886"/>
              <a:gd name="connsiteX6" fmla="*/ 3254565 w 9167788"/>
              <a:gd name="connsiteY6" fmla="*/ 0 h 707886"/>
              <a:gd name="connsiteX7" fmla="*/ 3644196 w 9167788"/>
              <a:gd name="connsiteY7" fmla="*/ 0 h 707886"/>
              <a:gd name="connsiteX8" fmla="*/ 4400538 w 9167788"/>
              <a:gd name="connsiteY8" fmla="*/ 0 h 707886"/>
              <a:gd name="connsiteX9" fmla="*/ 5156881 w 9167788"/>
              <a:gd name="connsiteY9" fmla="*/ 0 h 707886"/>
              <a:gd name="connsiteX10" fmla="*/ 5729868 w 9167788"/>
              <a:gd name="connsiteY10" fmla="*/ 0 h 707886"/>
              <a:gd name="connsiteX11" fmla="*/ 6486210 w 9167788"/>
              <a:gd name="connsiteY11" fmla="*/ 0 h 707886"/>
              <a:gd name="connsiteX12" fmla="*/ 6967519 w 9167788"/>
              <a:gd name="connsiteY12" fmla="*/ 0 h 707886"/>
              <a:gd name="connsiteX13" fmla="*/ 7448828 w 9167788"/>
              <a:gd name="connsiteY13" fmla="*/ 0 h 707886"/>
              <a:gd name="connsiteX14" fmla="*/ 8113492 w 9167788"/>
              <a:gd name="connsiteY14" fmla="*/ 0 h 707886"/>
              <a:gd name="connsiteX15" fmla="*/ 8594801 w 9167788"/>
              <a:gd name="connsiteY15" fmla="*/ 0 h 707886"/>
              <a:gd name="connsiteX16" fmla="*/ 9167788 w 9167788"/>
              <a:gd name="connsiteY16" fmla="*/ 0 h 707886"/>
              <a:gd name="connsiteX17" fmla="*/ 9167788 w 9167788"/>
              <a:gd name="connsiteY17" fmla="*/ 368101 h 707886"/>
              <a:gd name="connsiteX18" fmla="*/ 9167788 w 9167788"/>
              <a:gd name="connsiteY18" fmla="*/ 707886 h 707886"/>
              <a:gd name="connsiteX19" fmla="*/ 8503123 w 9167788"/>
              <a:gd name="connsiteY19" fmla="*/ 707886 h 707886"/>
              <a:gd name="connsiteX20" fmla="*/ 8113492 w 9167788"/>
              <a:gd name="connsiteY20" fmla="*/ 707886 h 707886"/>
              <a:gd name="connsiteX21" fmla="*/ 7357150 w 9167788"/>
              <a:gd name="connsiteY21" fmla="*/ 707886 h 707886"/>
              <a:gd name="connsiteX22" fmla="*/ 6784163 w 9167788"/>
              <a:gd name="connsiteY22" fmla="*/ 707886 h 707886"/>
              <a:gd name="connsiteX23" fmla="*/ 6394532 w 9167788"/>
              <a:gd name="connsiteY23" fmla="*/ 707886 h 707886"/>
              <a:gd name="connsiteX24" fmla="*/ 5821545 w 9167788"/>
              <a:gd name="connsiteY24" fmla="*/ 707886 h 707886"/>
              <a:gd name="connsiteX25" fmla="*/ 5523592 w 9167788"/>
              <a:gd name="connsiteY25" fmla="*/ 707886 h 707886"/>
              <a:gd name="connsiteX26" fmla="*/ 5225639 w 9167788"/>
              <a:gd name="connsiteY26" fmla="*/ 707886 h 707886"/>
              <a:gd name="connsiteX27" fmla="*/ 4652652 w 9167788"/>
              <a:gd name="connsiteY27" fmla="*/ 707886 h 707886"/>
              <a:gd name="connsiteX28" fmla="*/ 4263021 w 9167788"/>
              <a:gd name="connsiteY28" fmla="*/ 707886 h 707886"/>
              <a:gd name="connsiteX29" fmla="*/ 3598357 w 9167788"/>
              <a:gd name="connsiteY29" fmla="*/ 707886 h 707886"/>
              <a:gd name="connsiteX30" fmla="*/ 3208726 w 9167788"/>
              <a:gd name="connsiteY30" fmla="*/ 707886 h 707886"/>
              <a:gd name="connsiteX31" fmla="*/ 2544061 w 9167788"/>
              <a:gd name="connsiteY31" fmla="*/ 707886 h 707886"/>
              <a:gd name="connsiteX32" fmla="*/ 2246108 w 9167788"/>
              <a:gd name="connsiteY32" fmla="*/ 707886 h 707886"/>
              <a:gd name="connsiteX33" fmla="*/ 1581443 w 9167788"/>
              <a:gd name="connsiteY33" fmla="*/ 707886 h 707886"/>
              <a:gd name="connsiteX34" fmla="*/ 1191812 w 9167788"/>
              <a:gd name="connsiteY34" fmla="*/ 707886 h 707886"/>
              <a:gd name="connsiteX35" fmla="*/ 893859 w 9167788"/>
              <a:gd name="connsiteY35" fmla="*/ 707886 h 707886"/>
              <a:gd name="connsiteX36" fmla="*/ 504228 w 9167788"/>
              <a:gd name="connsiteY36" fmla="*/ 707886 h 707886"/>
              <a:gd name="connsiteX37" fmla="*/ 0 w 9167788"/>
              <a:gd name="connsiteY37" fmla="*/ 707886 h 707886"/>
              <a:gd name="connsiteX38" fmla="*/ 0 w 9167788"/>
              <a:gd name="connsiteY38" fmla="*/ 368101 h 707886"/>
              <a:gd name="connsiteX39" fmla="*/ 0 w 9167788"/>
              <a:gd name="connsiteY39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167788" h="707886" extrusionOk="0">
                <a:moveTo>
                  <a:pt x="0" y="0"/>
                </a:moveTo>
                <a:cubicBezTo>
                  <a:pt x="138945" y="-846"/>
                  <a:pt x="366471" y="55852"/>
                  <a:pt x="481309" y="0"/>
                </a:cubicBezTo>
                <a:cubicBezTo>
                  <a:pt x="596147" y="-55852"/>
                  <a:pt x="638326" y="22177"/>
                  <a:pt x="779262" y="0"/>
                </a:cubicBezTo>
                <a:cubicBezTo>
                  <a:pt x="920198" y="-22177"/>
                  <a:pt x="1181147" y="43720"/>
                  <a:pt x="1535604" y="0"/>
                </a:cubicBezTo>
                <a:cubicBezTo>
                  <a:pt x="1890061" y="-43720"/>
                  <a:pt x="1897094" y="4753"/>
                  <a:pt x="2016913" y="0"/>
                </a:cubicBezTo>
                <a:cubicBezTo>
                  <a:pt x="2136732" y="-4753"/>
                  <a:pt x="2338447" y="33377"/>
                  <a:pt x="2498222" y="0"/>
                </a:cubicBezTo>
                <a:cubicBezTo>
                  <a:pt x="2657997" y="-33377"/>
                  <a:pt x="2961677" y="53975"/>
                  <a:pt x="3254565" y="0"/>
                </a:cubicBezTo>
                <a:cubicBezTo>
                  <a:pt x="3547453" y="-53975"/>
                  <a:pt x="3451223" y="10554"/>
                  <a:pt x="3644196" y="0"/>
                </a:cubicBezTo>
                <a:cubicBezTo>
                  <a:pt x="3837169" y="-10554"/>
                  <a:pt x="4145068" y="66205"/>
                  <a:pt x="4400538" y="0"/>
                </a:cubicBezTo>
                <a:cubicBezTo>
                  <a:pt x="4656008" y="-66205"/>
                  <a:pt x="4962346" y="23731"/>
                  <a:pt x="5156881" y="0"/>
                </a:cubicBezTo>
                <a:cubicBezTo>
                  <a:pt x="5351416" y="-23731"/>
                  <a:pt x="5508162" y="40265"/>
                  <a:pt x="5729868" y="0"/>
                </a:cubicBezTo>
                <a:cubicBezTo>
                  <a:pt x="5951574" y="-40265"/>
                  <a:pt x="6153994" y="6981"/>
                  <a:pt x="6486210" y="0"/>
                </a:cubicBezTo>
                <a:cubicBezTo>
                  <a:pt x="6818426" y="-6981"/>
                  <a:pt x="6745584" y="29610"/>
                  <a:pt x="6967519" y="0"/>
                </a:cubicBezTo>
                <a:cubicBezTo>
                  <a:pt x="7189454" y="-29610"/>
                  <a:pt x="7289198" y="10027"/>
                  <a:pt x="7448828" y="0"/>
                </a:cubicBezTo>
                <a:cubicBezTo>
                  <a:pt x="7608458" y="-10027"/>
                  <a:pt x="7865030" y="30313"/>
                  <a:pt x="8113492" y="0"/>
                </a:cubicBezTo>
                <a:cubicBezTo>
                  <a:pt x="8361954" y="-30313"/>
                  <a:pt x="8453701" y="47763"/>
                  <a:pt x="8594801" y="0"/>
                </a:cubicBezTo>
                <a:cubicBezTo>
                  <a:pt x="8735901" y="-47763"/>
                  <a:pt x="9035234" y="16675"/>
                  <a:pt x="9167788" y="0"/>
                </a:cubicBezTo>
                <a:cubicBezTo>
                  <a:pt x="9192537" y="90939"/>
                  <a:pt x="9158375" y="216471"/>
                  <a:pt x="9167788" y="368101"/>
                </a:cubicBezTo>
                <a:cubicBezTo>
                  <a:pt x="9177201" y="519731"/>
                  <a:pt x="9148942" y="617480"/>
                  <a:pt x="9167788" y="707886"/>
                </a:cubicBezTo>
                <a:cubicBezTo>
                  <a:pt x="8837622" y="740825"/>
                  <a:pt x="8824466" y="678487"/>
                  <a:pt x="8503123" y="707886"/>
                </a:cubicBezTo>
                <a:cubicBezTo>
                  <a:pt x="8181781" y="737285"/>
                  <a:pt x="8285247" y="698250"/>
                  <a:pt x="8113492" y="707886"/>
                </a:cubicBezTo>
                <a:cubicBezTo>
                  <a:pt x="7941737" y="717522"/>
                  <a:pt x="7687047" y="689229"/>
                  <a:pt x="7357150" y="707886"/>
                </a:cubicBezTo>
                <a:cubicBezTo>
                  <a:pt x="7027253" y="726543"/>
                  <a:pt x="6990811" y="674254"/>
                  <a:pt x="6784163" y="707886"/>
                </a:cubicBezTo>
                <a:cubicBezTo>
                  <a:pt x="6577515" y="741518"/>
                  <a:pt x="6527360" y="697257"/>
                  <a:pt x="6394532" y="707886"/>
                </a:cubicBezTo>
                <a:cubicBezTo>
                  <a:pt x="6261704" y="718515"/>
                  <a:pt x="5944959" y="647984"/>
                  <a:pt x="5821545" y="707886"/>
                </a:cubicBezTo>
                <a:cubicBezTo>
                  <a:pt x="5698131" y="767788"/>
                  <a:pt x="5666874" y="673520"/>
                  <a:pt x="5523592" y="707886"/>
                </a:cubicBezTo>
                <a:cubicBezTo>
                  <a:pt x="5380310" y="742252"/>
                  <a:pt x="5295071" y="707808"/>
                  <a:pt x="5225639" y="707886"/>
                </a:cubicBezTo>
                <a:cubicBezTo>
                  <a:pt x="5156207" y="707964"/>
                  <a:pt x="4864774" y="660055"/>
                  <a:pt x="4652652" y="707886"/>
                </a:cubicBezTo>
                <a:cubicBezTo>
                  <a:pt x="4440530" y="755717"/>
                  <a:pt x="4413812" y="684752"/>
                  <a:pt x="4263021" y="707886"/>
                </a:cubicBezTo>
                <a:cubicBezTo>
                  <a:pt x="4112230" y="731020"/>
                  <a:pt x="3812299" y="699983"/>
                  <a:pt x="3598357" y="707886"/>
                </a:cubicBezTo>
                <a:cubicBezTo>
                  <a:pt x="3384415" y="715789"/>
                  <a:pt x="3342542" y="692257"/>
                  <a:pt x="3208726" y="707886"/>
                </a:cubicBezTo>
                <a:cubicBezTo>
                  <a:pt x="3074910" y="723515"/>
                  <a:pt x="2801848" y="661151"/>
                  <a:pt x="2544061" y="707886"/>
                </a:cubicBezTo>
                <a:cubicBezTo>
                  <a:pt x="2286275" y="754621"/>
                  <a:pt x="2370835" y="688934"/>
                  <a:pt x="2246108" y="707886"/>
                </a:cubicBezTo>
                <a:cubicBezTo>
                  <a:pt x="2121381" y="726838"/>
                  <a:pt x="1821630" y="702196"/>
                  <a:pt x="1581443" y="707886"/>
                </a:cubicBezTo>
                <a:cubicBezTo>
                  <a:pt x="1341257" y="713576"/>
                  <a:pt x="1332607" y="693353"/>
                  <a:pt x="1191812" y="707886"/>
                </a:cubicBezTo>
                <a:cubicBezTo>
                  <a:pt x="1051017" y="722419"/>
                  <a:pt x="1041174" y="700672"/>
                  <a:pt x="893859" y="707886"/>
                </a:cubicBezTo>
                <a:cubicBezTo>
                  <a:pt x="746544" y="715100"/>
                  <a:pt x="590054" y="677251"/>
                  <a:pt x="504228" y="707886"/>
                </a:cubicBezTo>
                <a:cubicBezTo>
                  <a:pt x="418402" y="738521"/>
                  <a:pt x="212689" y="671226"/>
                  <a:pt x="0" y="707886"/>
                </a:cubicBezTo>
                <a:cubicBezTo>
                  <a:pt x="-868" y="548499"/>
                  <a:pt x="23211" y="517170"/>
                  <a:pt x="0" y="368101"/>
                </a:cubicBezTo>
                <a:cubicBezTo>
                  <a:pt x="-23211" y="219033"/>
                  <a:pt x="12581" y="77636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Useful Tools by </a:t>
            </a:r>
            <a:r>
              <a:rPr lang="en-US" sz="4000" b="1" dirty="0" err="1">
                <a:latin typeface=""/>
              </a:rPr>
              <a:t>BellingCat</a:t>
            </a:r>
            <a:endParaRPr lang="en-US" sz="4000" dirty="0">
              <a:latin typeface="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26D13-ED07-CF7C-2ED6-59C4FAF78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0" y="1428750"/>
            <a:ext cx="4025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This Paper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67156" y="1085476"/>
            <a:ext cx="11924844" cy="4672048"/>
          </a:xfrm>
          <a:custGeom>
            <a:avLst/>
            <a:gdLst>
              <a:gd name="connsiteX0" fmla="*/ 0 w 11924844"/>
              <a:gd name="connsiteY0" fmla="*/ 0 h 4672048"/>
              <a:gd name="connsiteX1" fmla="*/ 476994 w 11924844"/>
              <a:gd name="connsiteY1" fmla="*/ 0 h 4672048"/>
              <a:gd name="connsiteX2" fmla="*/ 715491 w 11924844"/>
              <a:gd name="connsiteY2" fmla="*/ 0 h 4672048"/>
              <a:gd name="connsiteX3" fmla="*/ 1550230 w 11924844"/>
              <a:gd name="connsiteY3" fmla="*/ 0 h 4672048"/>
              <a:gd name="connsiteX4" fmla="*/ 2027223 w 11924844"/>
              <a:gd name="connsiteY4" fmla="*/ 0 h 4672048"/>
              <a:gd name="connsiteX5" fmla="*/ 2504217 w 11924844"/>
              <a:gd name="connsiteY5" fmla="*/ 0 h 4672048"/>
              <a:gd name="connsiteX6" fmla="*/ 3338956 w 11924844"/>
              <a:gd name="connsiteY6" fmla="*/ 0 h 4672048"/>
              <a:gd name="connsiteX7" fmla="*/ 3696702 w 11924844"/>
              <a:gd name="connsiteY7" fmla="*/ 0 h 4672048"/>
              <a:gd name="connsiteX8" fmla="*/ 4531441 w 11924844"/>
              <a:gd name="connsiteY8" fmla="*/ 0 h 4672048"/>
              <a:gd name="connsiteX9" fmla="*/ 5366180 w 11924844"/>
              <a:gd name="connsiteY9" fmla="*/ 0 h 4672048"/>
              <a:gd name="connsiteX10" fmla="*/ 5962422 w 11924844"/>
              <a:gd name="connsiteY10" fmla="*/ 0 h 4672048"/>
              <a:gd name="connsiteX11" fmla="*/ 6797161 w 11924844"/>
              <a:gd name="connsiteY11" fmla="*/ 0 h 4672048"/>
              <a:gd name="connsiteX12" fmla="*/ 7274155 w 11924844"/>
              <a:gd name="connsiteY12" fmla="*/ 0 h 4672048"/>
              <a:gd name="connsiteX13" fmla="*/ 7751149 w 11924844"/>
              <a:gd name="connsiteY13" fmla="*/ 0 h 4672048"/>
              <a:gd name="connsiteX14" fmla="*/ 8466639 w 11924844"/>
              <a:gd name="connsiteY14" fmla="*/ 0 h 4672048"/>
              <a:gd name="connsiteX15" fmla="*/ 8943633 w 11924844"/>
              <a:gd name="connsiteY15" fmla="*/ 0 h 4672048"/>
              <a:gd name="connsiteX16" fmla="*/ 9778372 w 11924844"/>
              <a:gd name="connsiteY16" fmla="*/ 0 h 4672048"/>
              <a:gd name="connsiteX17" fmla="*/ 10613111 w 11924844"/>
              <a:gd name="connsiteY17" fmla="*/ 0 h 4672048"/>
              <a:gd name="connsiteX18" fmla="*/ 11209353 w 11924844"/>
              <a:gd name="connsiteY18" fmla="*/ 0 h 4672048"/>
              <a:gd name="connsiteX19" fmla="*/ 11924844 w 11924844"/>
              <a:gd name="connsiteY19" fmla="*/ 0 h 4672048"/>
              <a:gd name="connsiteX20" fmla="*/ 11924844 w 11924844"/>
              <a:gd name="connsiteY20" fmla="*/ 443845 h 4672048"/>
              <a:gd name="connsiteX21" fmla="*/ 11924844 w 11924844"/>
              <a:gd name="connsiteY21" fmla="*/ 934410 h 4672048"/>
              <a:gd name="connsiteX22" fmla="*/ 11924844 w 11924844"/>
              <a:gd name="connsiteY22" fmla="*/ 1565136 h 4672048"/>
              <a:gd name="connsiteX23" fmla="*/ 11924844 w 11924844"/>
              <a:gd name="connsiteY23" fmla="*/ 2102422 h 4672048"/>
              <a:gd name="connsiteX24" fmla="*/ 11924844 w 11924844"/>
              <a:gd name="connsiteY24" fmla="*/ 2592987 h 4672048"/>
              <a:gd name="connsiteX25" fmla="*/ 11924844 w 11924844"/>
              <a:gd name="connsiteY25" fmla="*/ 3223713 h 4672048"/>
              <a:gd name="connsiteX26" fmla="*/ 11924844 w 11924844"/>
              <a:gd name="connsiteY26" fmla="*/ 3807719 h 4672048"/>
              <a:gd name="connsiteX27" fmla="*/ 11924844 w 11924844"/>
              <a:gd name="connsiteY27" fmla="*/ 4672048 h 4672048"/>
              <a:gd name="connsiteX28" fmla="*/ 11090105 w 11924844"/>
              <a:gd name="connsiteY28" fmla="*/ 4672048 h 4672048"/>
              <a:gd name="connsiteX29" fmla="*/ 10374614 w 11924844"/>
              <a:gd name="connsiteY29" fmla="*/ 4672048 h 4672048"/>
              <a:gd name="connsiteX30" fmla="*/ 10016869 w 11924844"/>
              <a:gd name="connsiteY30" fmla="*/ 4672048 h 4672048"/>
              <a:gd name="connsiteX31" fmla="*/ 9301378 w 11924844"/>
              <a:gd name="connsiteY31" fmla="*/ 4672048 h 4672048"/>
              <a:gd name="connsiteX32" fmla="*/ 9062881 w 11924844"/>
              <a:gd name="connsiteY32" fmla="*/ 4672048 h 4672048"/>
              <a:gd name="connsiteX33" fmla="*/ 8347391 w 11924844"/>
              <a:gd name="connsiteY33" fmla="*/ 4672048 h 4672048"/>
              <a:gd name="connsiteX34" fmla="*/ 7989645 w 11924844"/>
              <a:gd name="connsiteY34" fmla="*/ 4672048 h 4672048"/>
              <a:gd name="connsiteX35" fmla="*/ 7751149 w 11924844"/>
              <a:gd name="connsiteY35" fmla="*/ 4672048 h 4672048"/>
              <a:gd name="connsiteX36" fmla="*/ 7393403 w 11924844"/>
              <a:gd name="connsiteY36" fmla="*/ 4672048 h 4672048"/>
              <a:gd name="connsiteX37" fmla="*/ 6677913 w 11924844"/>
              <a:gd name="connsiteY37" fmla="*/ 4672048 h 4672048"/>
              <a:gd name="connsiteX38" fmla="*/ 6320167 w 11924844"/>
              <a:gd name="connsiteY38" fmla="*/ 4672048 h 4672048"/>
              <a:gd name="connsiteX39" fmla="*/ 6081670 w 11924844"/>
              <a:gd name="connsiteY39" fmla="*/ 4672048 h 4672048"/>
              <a:gd name="connsiteX40" fmla="*/ 5723925 w 11924844"/>
              <a:gd name="connsiteY40" fmla="*/ 4672048 h 4672048"/>
              <a:gd name="connsiteX41" fmla="*/ 5246931 w 11924844"/>
              <a:gd name="connsiteY41" fmla="*/ 4672048 h 4672048"/>
              <a:gd name="connsiteX42" fmla="*/ 4650689 w 11924844"/>
              <a:gd name="connsiteY42" fmla="*/ 4672048 h 4672048"/>
              <a:gd name="connsiteX43" fmla="*/ 4292944 w 11924844"/>
              <a:gd name="connsiteY43" fmla="*/ 4672048 h 4672048"/>
              <a:gd name="connsiteX44" fmla="*/ 3458205 w 11924844"/>
              <a:gd name="connsiteY44" fmla="*/ 4672048 h 4672048"/>
              <a:gd name="connsiteX45" fmla="*/ 2861963 w 11924844"/>
              <a:gd name="connsiteY45" fmla="*/ 4672048 h 4672048"/>
              <a:gd name="connsiteX46" fmla="*/ 2027223 w 11924844"/>
              <a:gd name="connsiteY46" fmla="*/ 4672048 h 4672048"/>
              <a:gd name="connsiteX47" fmla="*/ 1311733 w 11924844"/>
              <a:gd name="connsiteY47" fmla="*/ 4672048 h 4672048"/>
              <a:gd name="connsiteX48" fmla="*/ 834739 w 11924844"/>
              <a:gd name="connsiteY48" fmla="*/ 4672048 h 4672048"/>
              <a:gd name="connsiteX49" fmla="*/ 0 w 11924844"/>
              <a:gd name="connsiteY49" fmla="*/ 4672048 h 4672048"/>
              <a:gd name="connsiteX50" fmla="*/ 0 w 11924844"/>
              <a:gd name="connsiteY50" fmla="*/ 4181483 h 4672048"/>
              <a:gd name="connsiteX51" fmla="*/ 0 w 11924844"/>
              <a:gd name="connsiteY51" fmla="*/ 3597477 h 4672048"/>
              <a:gd name="connsiteX52" fmla="*/ 0 w 11924844"/>
              <a:gd name="connsiteY52" fmla="*/ 2920030 h 4672048"/>
              <a:gd name="connsiteX53" fmla="*/ 0 w 11924844"/>
              <a:gd name="connsiteY53" fmla="*/ 2242583 h 4672048"/>
              <a:gd name="connsiteX54" fmla="*/ 0 w 11924844"/>
              <a:gd name="connsiteY54" fmla="*/ 1611857 h 4672048"/>
              <a:gd name="connsiteX55" fmla="*/ 0 w 11924844"/>
              <a:gd name="connsiteY55" fmla="*/ 981130 h 4672048"/>
              <a:gd name="connsiteX56" fmla="*/ 0 w 11924844"/>
              <a:gd name="connsiteY56" fmla="*/ 0 h 467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924844" h="4672048" extrusionOk="0">
                <a:moveTo>
                  <a:pt x="0" y="0"/>
                </a:moveTo>
                <a:cubicBezTo>
                  <a:pt x="162119" y="-22090"/>
                  <a:pt x="275656" y="38213"/>
                  <a:pt x="476994" y="0"/>
                </a:cubicBezTo>
                <a:cubicBezTo>
                  <a:pt x="678332" y="-38213"/>
                  <a:pt x="666062" y="26803"/>
                  <a:pt x="715491" y="0"/>
                </a:cubicBezTo>
                <a:cubicBezTo>
                  <a:pt x="764920" y="-26803"/>
                  <a:pt x="1264718" y="43518"/>
                  <a:pt x="1550230" y="0"/>
                </a:cubicBezTo>
                <a:cubicBezTo>
                  <a:pt x="1835742" y="-43518"/>
                  <a:pt x="1903563" y="43329"/>
                  <a:pt x="2027223" y="0"/>
                </a:cubicBezTo>
                <a:cubicBezTo>
                  <a:pt x="2150883" y="-43329"/>
                  <a:pt x="2344250" y="38329"/>
                  <a:pt x="2504217" y="0"/>
                </a:cubicBezTo>
                <a:cubicBezTo>
                  <a:pt x="2664184" y="-38329"/>
                  <a:pt x="2923158" y="25349"/>
                  <a:pt x="3338956" y="0"/>
                </a:cubicBezTo>
                <a:cubicBezTo>
                  <a:pt x="3754754" y="-25349"/>
                  <a:pt x="3601876" y="31687"/>
                  <a:pt x="3696702" y="0"/>
                </a:cubicBezTo>
                <a:cubicBezTo>
                  <a:pt x="3791528" y="-31687"/>
                  <a:pt x="4205522" y="15482"/>
                  <a:pt x="4531441" y="0"/>
                </a:cubicBezTo>
                <a:cubicBezTo>
                  <a:pt x="4857360" y="-15482"/>
                  <a:pt x="5023912" y="31832"/>
                  <a:pt x="5366180" y="0"/>
                </a:cubicBezTo>
                <a:cubicBezTo>
                  <a:pt x="5708448" y="-31832"/>
                  <a:pt x="5776844" y="24354"/>
                  <a:pt x="5962422" y="0"/>
                </a:cubicBezTo>
                <a:cubicBezTo>
                  <a:pt x="6148000" y="-24354"/>
                  <a:pt x="6412383" y="63524"/>
                  <a:pt x="6797161" y="0"/>
                </a:cubicBezTo>
                <a:cubicBezTo>
                  <a:pt x="7181939" y="-63524"/>
                  <a:pt x="7131965" y="45764"/>
                  <a:pt x="7274155" y="0"/>
                </a:cubicBezTo>
                <a:cubicBezTo>
                  <a:pt x="7416345" y="-45764"/>
                  <a:pt x="7648896" y="45869"/>
                  <a:pt x="7751149" y="0"/>
                </a:cubicBezTo>
                <a:cubicBezTo>
                  <a:pt x="7853402" y="-45869"/>
                  <a:pt x="8204463" y="45730"/>
                  <a:pt x="8466639" y="0"/>
                </a:cubicBezTo>
                <a:cubicBezTo>
                  <a:pt x="8728815" y="-45730"/>
                  <a:pt x="8737554" y="5759"/>
                  <a:pt x="8943633" y="0"/>
                </a:cubicBezTo>
                <a:cubicBezTo>
                  <a:pt x="9149712" y="-5759"/>
                  <a:pt x="9562499" y="86390"/>
                  <a:pt x="9778372" y="0"/>
                </a:cubicBezTo>
                <a:cubicBezTo>
                  <a:pt x="9994245" y="-86390"/>
                  <a:pt x="10421043" y="61193"/>
                  <a:pt x="10613111" y="0"/>
                </a:cubicBezTo>
                <a:cubicBezTo>
                  <a:pt x="10805179" y="-61193"/>
                  <a:pt x="10941827" y="69782"/>
                  <a:pt x="11209353" y="0"/>
                </a:cubicBezTo>
                <a:cubicBezTo>
                  <a:pt x="11476879" y="-69782"/>
                  <a:pt x="11625870" y="57886"/>
                  <a:pt x="11924844" y="0"/>
                </a:cubicBezTo>
                <a:cubicBezTo>
                  <a:pt x="11939832" y="107070"/>
                  <a:pt x="11885331" y="261320"/>
                  <a:pt x="11924844" y="443845"/>
                </a:cubicBezTo>
                <a:cubicBezTo>
                  <a:pt x="11964357" y="626370"/>
                  <a:pt x="11868879" y="691303"/>
                  <a:pt x="11924844" y="934410"/>
                </a:cubicBezTo>
                <a:cubicBezTo>
                  <a:pt x="11980809" y="1177518"/>
                  <a:pt x="11897367" y="1308700"/>
                  <a:pt x="11924844" y="1565136"/>
                </a:cubicBezTo>
                <a:cubicBezTo>
                  <a:pt x="11952321" y="1821572"/>
                  <a:pt x="11907507" y="1839596"/>
                  <a:pt x="11924844" y="2102422"/>
                </a:cubicBezTo>
                <a:cubicBezTo>
                  <a:pt x="11942181" y="2365248"/>
                  <a:pt x="11910937" y="2491955"/>
                  <a:pt x="11924844" y="2592987"/>
                </a:cubicBezTo>
                <a:cubicBezTo>
                  <a:pt x="11938751" y="2694020"/>
                  <a:pt x="11879604" y="3009145"/>
                  <a:pt x="11924844" y="3223713"/>
                </a:cubicBezTo>
                <a:cubicBezTo>
                  <a:pt x="11970084" y="3438281"/>
                  <a:pt x="11876670" y="3625052"/>
                  <a:pt x="11924844" y="3807719"/>
                </a:cubicBezTo>
                <a:cubicBezTo>
                  <a:pt x="11973018" y="3990386"/>
                  <a:pt x="11863317" y="4375837"/>
                  <a:pt x="11924844" y="4672048"/>
                </a:cubicBezTo>
                <a:cubicBezTo>
                  <a:pt x="11727126" y="4749353"/>
                  <a:pt x="11271673" y="4612549"/>
                  <a:pt x="11090105" y="4672048"/>
                </a:cubicBezTo>
                <a:cubicBezTo>
                  <a:pt x="10908537" y="4731547"/>
                  <a:pt x="10698076" y="4618503"/>
                  <a:pt x="10374614" y="4672048"/>
                </a:cubicBezTo>
                <a:cubicBezTo>
                  <a:pt x="10051152" y="4725593"/>
                  <a:pt x="10171914" y="4664511"/>
                  <a:pt x="10016869" y="4672048"/>
                </a:cubicBezTo>
                <a:cubicBezTo>
                  <a:pt x="9861825" y="4679585"/>
                  <a:pt x="9566247" y="4624075"/>
                  <a:pt x="9301378" y="4672048"/>
                </a:cubicBezTo>
                <a:cubicBezTo>
                  <a:pt x="9036509" y="4720021"/>
                  <a:pt x="9120633" y="4670859"/>
                  <a:pt x="9062881" y="4672048"/>
                </a:cubicBezTo>
                <a:cubicBezTo>
                  <a:pt x="9005129" y="4673237"/>
                  <a:pt x="8610360" y="4621658"/>
                  <a:pt x="8347391" y="4672048"/>
                </a:cubicBezTo>
                <a:cubicBezTo>
                  <a:pt x="8084422" y="4722438"/>
                  <a:pt x="8078817" y="4634235"/>
                  <a:pt x="7989645" y="4672048"/>
                </a:cubicBezTo>
                <a:cubicBezTo>
                  <a:pt x="7900473" y="4709861"/>
                  <a:pt x="7809053" y="4662885"/>
                  <a:pt x="7751149" y="4672048"/>
                </a:cubicBezTo>
                <a:cubicBezTo>
                  <a:pt x="7693245" y="4681211"/>
                  <a:pt x="7474813" y="4648345"/>
                  <a:pt x="7393403" y="4672048"/>
                </a:cubicBezTo>
                <a:cubicBezTo>
                  <a:pt x="7311993" y="4695751"/>
                  <a:pt x="6988323" y="4627380"/>
                  <a:pt x="6677913" y="4672048"/>
                </a:cubicBezTo>
                <a:cubicBezTo>
                  <a:pt x="6367503" y="4716716"/>
                  <a:pt x="6474435" y="4636897"/>
                  <a:pt x="6320167" y="4672048"/>
                </a:cubicBezTo>
                <a:cubicBezTo>
                  <a:pt x="6165899" y="4707199"/>
                  <a:pt x="6130639" y="4653275"/>
                  <a:pt x="6081670" y="4672048"/>
                </a:cubicBezTo>
                <a:cubicBezTo>
                  <a:pt x="6032701" y="4690821"/>
                  <a:pt x="5846878" y="4635693"/>
                  <a:pt x="5723925" y="4672048"/>
                </a:cubicBezTo>
                <a:cubicBezTo>
                  <a:pt x="5600972" y="4708403"/>
                  <a:pt x="5448976" y="4657665"/>
                  <a:pt x="5246931" y="4672048"/>
                </a:cubicBezTo>
                <a:cubicBezTo>
                  <a:pt x="5044886" y="4686431"/>
                  <a:pt x="4798876" y="4638062"/>
                  <a:pt x="4650689" y="4672048"/>
                </a:cubicBezTo>
                <a:cubicBezTo>
                  <a:pt x="4502502" y="4706034"/>
                  <a:pt x="4387192" y="4636090"/>
                  <a:pt x="4292944" y="4672048"/>
                </a:cubicBezTo>
                <a:cubicBezTo>
                  <a:pt x="4198697" y="4708006"/>
                  <a:pt x="3631149" y="4633446"/>
                  <a:pt x="3458205" y="4672048"/>
                </a:cubicBezTo>
                <a:cubicBezTo>
                  <a:pt x="3285261" y="4710650"/>
                  <a:pt x="3098748" y="4603157"/>
                  <a:pt x="2861963" y="4672048"/>
                </a:cubicBezTo>
                <a:cubicBezTo>
                  <a:pt x="2625178" y="4740939"/>
                  <a:pt x="2296234" y="4660724"/>
                  <a:pt x="2027223" y="4672048"/>
                </a:cubicBezTo>
                <a:cubicBezTo>
                  <a:pt x="1758212" y="4683372"/>
                  <a:pt x="1472857" y="4664783"/>
                  <a:pt x="1311733" y="4672048"/>
                </a:cubicBezTo>
                <a:cubicBezTo>
                  <a:pt x="1150609" y="4679313"/>
                  <a:pt x="1013625" y="4658453"/>
                  <a:pt x="834739" y="4672048"/>
                </a:cubicBezTo>
                <a:cubicBezTo>
                  <a:pt x="655853" y="4685643"/>
                  <a:pt x="173829" y="4604985"/>
                  <a:pt x="0" y="4672048"/>
                </a:cubicBezTo>
                <a:cubicBezTo>
                  <a:pt x="-43640" y="4506236"/>
                  <a:pt x="54806" y="4359525"/>
                  <a:pt x="0" y="4181483"/>
                </a:cubicBezTo>
                <a:cubicBezTo>
                  <a:pt x="-54806" y="4003441"/>
                  <a:pt x="12456" y="3765959"/>
                  <a:pt x="0" y="3597477"/>
                </a:cubicBezTo>
                <a:cubicBezTo>
                  <a:pt x="-12456" y="3428995"/>
                  <a:pt x="59661" y="3244753"/>
                  <a:pt x="0" y="2920030"/>
                </a:cubicBezTo>
                <a:cubicBezTo>
                  <a:pt x="-59661" y="2595307"/>
                  <a:pt x="54915" y="2534325"/>
                  <a:pt x="0" y="2242583"/>
                </a:cubicBezTo>
                <a:cubicBezTo>
                  <a:pt x="-54915" y="1950841"/>
                  <a:pt x="19976" y="1882881"/>
                  <a:pt x="0" y="1611857"/>
                </a:cubicBezTo>
                <a:cubicBezTo>
                  <a:pt x="-19976" y="1340833"/>
                  <a:pt x="2895" y="1187057"/>
                  <a:pt x="0" y="981130"/>
                </a:cubicBezTo>
                <a:cubicBezTo>
                  <a:pt x="-2895" y="775203"/>
                  <a:pt x="35634" y="384324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 </a:t>
            </a:r>
            <a:r>
              <a:rPr lang="en-US" sz="3000" b="1" dirty="0">
                <a:latin typeface=""/>
              </a:rPr>
              <a:t>Initial Research Questions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Does lack of unified agenda among protesters reduce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┃ </a:t>
            </a:r>
            <a:r>
              <a:rPr lang="en-US" sz="2400" dirty="0">
                <a:latin typeface=""/>
              </a:rPr>
              <a:t>chances of campaign’s success?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[Protest Fragmentation Hypothesis]</a:t>
            </a:r>
            <a:endParaRPr lang="en-US" sz="1600" b="1" i="1" dirty="0">
              <a:solidFill>
                <a:schemeClr val="tx1">
                  <a:lumMod val="65000"/>
                  <a:lumOff val="35000"/>
                </a:schemeClr>
              </a:solidFill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Do scholars mistakenly categorize de-facto separate campaigns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"/>
              </a:rPr>
              <a:t>       as a single entity?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[“Under The Same Flag”  Hypothesis]</a:t>
            </a:r>
            <a:endParaRPr lang="en-US" sz="1600" b="1" i="1" dirty="0">
              <a:solidFill>
                <a:schemeClr val="tx1">
                  <a:lumMod val="65000"/>
                  <a:lumOff val="35000"/>
                </a:schemeClr>
              </a:solidFill>
              <a:latin typeface=""/>
            </a:endParaRP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000" b="1" dirty="0">
                <a:latin typeface=""/>
              </a:rPr>
              <a:t>Current Goal: </a:t>
            </a:r>
            <a:r>
              <a:rPr lang="en-US" sz="3000" dirty="0">
                <a:latin typeface=""/>
              </a:rPr>
              <a:t>Method to estimate </a:t>
            </a:r>
            <a:r>
              <a:rPr lang="en-US" sz="3000" dirty="0">
                <a:solidFill>
                  <a:srgbClr val="00B050"/>
                </a:solidFill>
                <a:latin typeface=""/>
              </a:rPr>
              <a:t>campaign fragmentation</a:t>
            </a:r>
            <a:r>
              <a:rPr lang="en-US" sz="3000" baseline="30000" dirty="0">
                <a:solidFill>
                  <a:srgbClr val="00B050"/>
                </a:solidFill>
                <a:latin typeface=""/>
              </a:rPr>
              <a:t>*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000" b="1" dirty="0">
                <a:latin typeface=""/>
              </a:rPr>
              <a:t>Desired Properties</a:t>
            </a:r>
            <a:endParaRPr lang="en-US" sz="30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Behavior-based measure: </a:t>
            </a:r>
            <a:r>
              <a:rPr lang="en-US" sz="2400" strike="sngStrike" dirty="0">
                <a:latin typeface=""/>
              </a:rPr>
              <a:t>media reports</a:t>
            </a:r>
            <a:r>
              <a:rPr lang="en-US" sz="2400" dirty="0">
                <a:latin typeface=""/>
              </a:rPr>
              <a:t>, </a:t>
            </a:r>
            <a:r>
              <a:rPr lang="en-US" sz="2400" strike="sngStrike" dirty="0">
                <a:latin typeface=""/>
              </a:rPr>
              <a:t>surveys</a:t>
            </a:r>
            <a:r>
              <a:rPr lang="en-US" sz="2400" dirty="0">
                <a:latin typeface=""/>
              </a:rPr>
              <a:t>, </a:t>
            </a:r>
            <a:r>
              <a:rPr lang="en-US" sz="2400" strike="sngStrike" dirty="0">
                <a:latin typeface=""/>
              </a:rPr>
              <a:t>expert opinions</a:t>
            </a:r>
            <a:endParaRPr lang="en-US" sz="28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Explicit interpretation: </a:t>
            </a:r>
            <a:r>
              <a:rPr lang="en-US" sz="2400" strike="sngStrike" dirty="0">
                <a:latin typeface=""/>
              </a:rPr>
              <a:t>Likert scale</a:t>
            </a:r>
            <a:r>
              <a:rPr lang="en-US" sz="2400" dirty="0">
                <a:latin typeface=""/>
              </a:rPr>
              <a:t>, </a:t>
            </a:r>
            <a:r>
              <a:rPr lang="en-US" sz="2400" strike="sngStrike" dirty="0">
                <a:latin typeface=""/>
              </a:rPr>
              <a:t>composite measures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[Polity IV]</a:t>
            </a:r>
            <a:endParaRPr lang="en-US" sz="1600" b="1" i="1" dirty="0">
              <a:solidFill>
                <a:schemeClr val="tx1">
                  <a:lumMod val="65000"/>
                  <a:lumOff val="35000"/>
                </a:schemeClr>
              </a:solidFill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</a:t>
            </a:r>
            <a:r>
              <a:rPr lang="en-US" sz="2400" dirty="0">
                <a:latin typeface=""/>
              </a:rPr>
              <a:t> </a:t>
            </a:r>
            <a:r>
              <a:rPr lang="en-US" sz="2400" b="1" dirty="0">
                <a:latin typeface=""/>
              </a:rPr>
              <a:t>Comparability: </a:t>
            </a:r>
            <a:r>
              <a:rPr lang="en-US" sz="2400" dirty="0">
                <a:latin typeface=""/>
              </a:rPr>
              <a:t>cross-country / cross-campaign comparison</a:t>
            </a:r>
            <a:endParaRPr lang="en-US" sz="2400" b="1" dirty="0">
              <a:latin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D87C8-E72E-211E-8C44-9FF2F81CAA32}"/>
              </a:ext>
            </a:extLst>
          </p:cNvPr>
          <p:cNvSpPr txBox="1"/>
          <p:nvPr/>
        </p:nvSpPr>
        <p:spPr>
          <a:xfrm>
            <a:off x="130996" y="6311226"/>
            <a:ext cx="10345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baseline="30000" dirty="0">
                <a:solidFill>
                  <a:srgbClr val="00B050"/>
                </a:solidFill>
                <a:latin typeface=""/>
              </a:rPr>
              <a:t>* </a:t>
            </a:r>
            <a:r>
              <a:rPr lang="en-US" sz="1800" b="1" dirty="0">
                <a:solidFill>
                  <a:srgbClr val="00B050"/>
                </a:solidFill>
                <a:latin typeface=""/>
              </a:rPr>
              <a:t>Campaign Fragmentation</a:t>
            </a:r>
            <a:r>
              <a:rPr lang="en-US" sz="1800" b="1" dirty="0">
                <a:latin typeface=""/>
              </a:rPr>
              <a:t> </a:t>
            </a:r>
            <a:r>
              <a:rPr lang="en-US" sz="1800" dirty="0">
                <a:latin typeface=""/>
              </a:rPr>
              <a:t>– variation in the goals of a protest campaign among protesters   </a:t>
            </a:r>
            <a:endParaRPr lang="en-US" dirty="0">
              <a:latin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30EBA-1181-4BA0-1978-6F43B2DA6D7C}"/>
              </a:ext>
            </a:extLst>
          </p:cNvPr>
          <p:cNvSpPr txBox="1"/>
          <p:nvPr/>
        </p:nvSpPr>
        <p:spPr>
          <a:xfrm>
            <a:off x="5720444" y="1100476"/>
            <a:ext cx="2275840" cy="400110"/>
          </a:xfrm>
          <a:custGeom>
            <a:avLst/>
            <a:gdLst>
              <a:gd name="connsiteX0" fmla="*/ 0 w 2275840"/>
              <a:gd name="connsiteY0" fmla="*/ 0 h 400110"/>
              <a:gd name="connsiteX1" fmla="*/ 546202 w 2275840"/>
              <a:gd name="connsiteY1" fmla="*/ 0 h 400110"/>
              <a:gd name="connsiteX2" fmla="*/ 1046886 w 2275840"/>
              <a:gd name="connsiteY2" fmla="*/ 0 h 400110"/>
              <a:gd name="connsiteX3" fmla="*/ 1661363 w 2275840"/>
              <a:gd name="connsiteY3" fmla="*/ 0 h 400110"/>
              <a:gd name="connsiteX4" fmla="*/ 2275840 w 2275840"/>
              <a:gd name="connsiteY4" fmla="*/ 0 h 400110"/>
              <a:gd name="connsiteX5" fmla="*/ 2275840 w 2275840"/>
              <a:gd name="connsiteY5" fmla="*/ 400110 h 400110"/>
              <a:gd name="connsiteX6" fmla="*/ 1752397 w 2275840"/>
              <a:gd name="connsiteY6" fmla="*/ 400110 h 400110"/>
              <a:gd name="connsiteX7" fmla="*/ 1228954 w 2275840"/>
              <a:gd name="connsiteY7" fmla="*/ 400110 h 400110"/>
              <a:gd name="connsiteX8" fmla="*/ 614477 w 2275840"/>
              <a:gd name="connsiteY8" fmla="*/ 400110 h 400110"/>
              <a:gd name="connsiteX9" fmla="*/ 0 w 2275840"/>
              <a:gd name="connsiteY9" fmla="*/ 400110 h 400110"/>
              <a:gd name="connsiteX10" fmla="*/ 0 w 2275840"/>
              <a:gd name="connsiteY10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5840" h="400110" extrusionOk="0">
                <a:moveTo>
                  <a:pt x="0" y="0"/>
                </a:moveTo>
                <a:cubicBezTo>
                  <a:pt x="215663" y="-5500"/>
                  <a:pt x="321951" y="9470"/>
                  <a:pt x="546202" y="0"/>
                </a:cubicBezTo>
                <a:cubicBezTo>
                  <a:pt x="770453" y="-9470"/>
                  <a:pt x="916171" y="15004"/>
                  <a:pt x="1046886" y="0"/>
                </a:cubicBezTo>
                <a:cubicBezTo>
                  <a:pt x="1177601" y="-15004"/>
                  <a:pt x="1460462" y="24154"/>
                  <a:pt x="1661363" y="0"/>
                </a:cubicBezTo>
                <a:cubicBezTo>
                  <a:pt x="1862264" y="-24154"/>
                  <a:pt x="1979752" y="71650"/>
                  <a:pt x="2275840" y="0"/>
                </a:cubicBezTo>
                <a:cubicBezTo>
                  <a:pt x="2291461" y="88236"/>
                  <a:pt x="2233971" y="309932"/>
                  <a:pt x="2275840" y="400110"/>
                </a:cubicBezTo>
                <a:cubicBezTo>
                  <a:pt x="2056442" y="456323"/>
                  <a:pt x="1866050" y="366280"/>
                  <a:pt x="1752397" y="400110"/>
                </a:cubicBezTo>
                <a:cubicBezTo>
                  <a:pt x="1638744" y="433940"/>
                  <a:pt x="1429479" y="386117"/>
                  <a:pt x="1228954" y="400110"/>
                </a:cubicBezTo>
                <a:cubicBezTo>
                  <a:pt x="1028429" y="414103"/>
                  <a:pt x="884253" y="336932"/>
                  <a:pt x="614477" y="400110"/>
                </a:cubicBezTo>
                <a:cubicBezTo>
                  <a:pt x="344701" y="463288"/>
                  <a:pt x="296564" y="372016"/>
                  <a:pt x="0" y="400110"/>
                </a:cubicBezTo>
                <a:cubicBezTo>
                  <a:pt x="-31704" y="228309"/>
                  <a:pt x="5986" y="145186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Not this paper!</a:t>
            </a:r>
          </a:p>
        </p:txBody>
      </p:sp>
    </p:spTree>
    <p:extLst>
      <p:ext uri="{BB962C8B-B14F-4D97-AF65-F5344CB8AC3E}">
        <p14:creationId xmlns:p14="http://schemas.microsoft.com/office/powerpoint/2010/main" val="14768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Focus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67156" y="1085476"/>
            <a:ext cx="11924844" cy="4524315"/>
          </a:xfrm>
          <a:custGeom>
            <a:avLst/>
            <a:gdLst>
              <a:gd name="connsiteX0" fmla="*/ 0 w 11924844"/>
              <a:gd name="connsiteY0" fmla="*/ 0 h 4524315"/>
              <a:gd name="connsiteX1" fmla="*/ 476994 w 11924844"/>
              <a:gd name="connsiteY1" fmla="*/ 0 h 4524315"/>
              <a:gd name="connsiteX2" fmla="*/ 715491 w 11924844"/>
              <a:gd name="connsiteY2" fmla="*/ 0 h 4524315"/>
              <a:gd name="connsiteX3" fmla="*/ 1550230 w 11924844"/>
              <a:gd name="connsiteY3" fmla="*/ 0 h 4524315"/>
              <a:gd name="connsiteX4" fmla="*/ 2027223 w 11924844"/>
              <a:gd name="connsiteY4" fmla="*/ 0 h 4524315"/>
              <a:gd name="connsiteX5" fmla="*/ 2504217 w 11924844"/>
              <a:gd name="connsiteY5" fmla="*/ 0 h 4524315"/>
              <a:gd name="connsiteX6" fmla="*/ 3338956 w 11924844"/>
              <a:gd name="connsiteY6" fmla="*/ 0 h 4524315"/>
              <a:gd name="connsiteX7" fmla="*/ 3696702 w 11924844"/>
              <a:gd name="connsiteY7" fmla="*/ 0 h 4524315"/>
              <a:gd name="connsiteX8" fmla="*/ 4531441 w 11924844"/>
              <a:gd name="connsiteY8" fmla="*/ 0 h 4524315"/>
              <a:gd name="connsiteX9" fmla="*/ 5366180 w 11924844"/>
              <a:gd name="connsiteY9" fmla="*/ 0 h 4524315"/>
              <a:gd name="connsiteX10" fmla="*/ 5962422 w 11924844"/>
              <a:gd name="connsiteY10" fmla="*/ 0 h 4524315"/>
              <a:gd name="connsiteX11" fmla="*/ 6797161 w 11924844"/>
              <a:gd name="connsiteY11" fmla="*/ 0 h 4524315"/>
              <a:gd name="connsiteX12" fmla="*/ 7274155 w 11924844"/>
              <a:gd name="connsiteY12" fmla="*/ 0 h 4524315"/>
              <a:gd name="connsiteX13" fmla="*/ 7751149 w 11924844"/>
              <a:gd name="connsiteY13" fmla="*/ 0 h 4524315"/>
              <a:gd name="connsiteX14" fmla="*/ 8466639 w 11924844"/>
              <a:gd name="connsiteY14" fmla="*/ 0 h 4524315"/>
              <a:gd name="connsiteX15" fmla="*/ 8943633 w 11924844"/>
              <a:gd name="connsiteY15" fmla="*/ 0 h 4524315"/>
              <a:gd name="connsiteX16" fmla="*/ 9778372 w 11924844"/>
              <a:gd name="connsiteY16" fmla="*/ 0 h 4524315"/>
              <a:gd name="connsiteX17" fmla="*/ 10613111 w 11924844"/>
              <a:gd name="connsiteY17" fmla="*/ 0 h 4524315"/>
              <a:gd name="connsiteX18" fmla="*/ 11209353 w 11924844"/>
              <a:gd name="connsiteY18" fmla="*/ 0 h 4524315"/>
              <a:gd name="connsiteX19" fmla="*/ 11924844 w 11924844"/>
              <a:gd name="connsiteY19" fmla="*/ 0 h 4524315"/>
              <a:gd name="connsiteX20" fmla="*/ 11924844 w 11924844"/>
              <a:gd name="connsiteY20" fmla="*/ 429810 h 4524315"/>
              <a:gd name="connsiteX21" fmla="*/ 11924844 w 11924844"/>
              <a:gd name="connsiteY21" fmla="*/ 904863 h 4524315"/>
              <a:gd name="connsiteX22" fmla="*/ 11924844 w 11924844"/>
              <a:gd name="connsiteY22" fmla="*/ 1515646 h 4524315"/>
              <a:gd name="connsiteX23" fmla="*/ 11924844 w 11924844"/>
              <a:gd name="connsiteY23" fmla="*/ 2035942 h 4524315"/>
              <a:gd name="connsiteX24" fmla="*/ 11924844 w 11924844"/>
              <a:gd name="connsiteY24" fmla="*/ 2510995 h 4524315"/>
              <a:gd name="connsiteX25" fmla="*/ 11924844 w 11924844"/>
              <a:gd name="connsiteY25" fmla="*/ 3121777 h 4524315"/>
              <a:gd name="connsiteX26" fmla="*/ 11924844 w 11924844"/>
              <a:gd name="connsiteY26" fmla="*/ 3687317 h 4524315"/>
              <a:gd name="connsiteX27" fmla="*/ 11924844 w 11924844"/>
              <a:gd name="connsiteY27" fmla="*/ 4524315 h 4524315"/>
              <a:gd name="connsiteX28" fmla="*/ 11090105 w 11924844"/>
              <a:gd name="connsiteY28" fmla="*/ 4524315 h 4524315"/>
              <a:gd name="connsiteX29" fmla="*/ 10374614 w 11924844"/>
              <a:gd name="connsiteY29" fmla="*/ 4524315 h 4524315"/>
              <a:gd name="connsiteX30" fmla="*/ 10016869 w 11924844"/>
              <a:gd name="connsiteY30" fmla="*/ 4524315 h 4524315"/>
              <a:gd name="connsiteX31" fmla="*/ 9301378 w 11924844"/>
              <a:gd name="connsiteY31" fmla="*/ 4524315 h 4524315"/>
              <a:gd name="connsiteX32" fmla="*/ 9062881 w 11924844"/>
              <a:gd name="connsiteY32" fmla="*/ 4524315 h 4524315"/>
              <a:gd name="connsiteX33" fmla="*/ 8347391 w 11924844"/>
              <a:gd name="connsiteY33" fmla="*/ 4524315 h 4524315"/>
              <a:gd name="connsiteX34" fmla="*/ 7989645 w 11924844"/>
              <a:gd name="connsiteY34" fmla="*/ 4524315 h 4524315"/>
              <a:gd name="connsiteX35" fmla="*/ 7751149 w 11924844"/>
              <a:gd name="connsiteY35" fmla="*/ 4524315 h 4524315"/>
              <a:gd name="connsiteX36" fmla="*/ 7393403 w 11924844"/>
              <a:gd name="connsiteY36" fmla="*/ 4524315 h 4524315"/>
              <a:gd name="connsiteX37" fmla="*/ 6677913 w 11924844"/>
              <a:gd name="connsiteY37" fmla="*/ 4524315 h 4524315"/>
              <a:gd name="connsiteX38" fmla="*/ 6320167 w 11924844"/>
              <a:gd name="connsiteY38" fmla="*/ 4524315 h 4524315"/>
              <a:gd name="connsiteX39" fmla="*/ 6081670 w 11924844"/>
              <a:gd name="connsiteY39" fmla="*/ 4524315 h 4524315"/>
              <a:gd name="connsiteX40" fmla="*/ 5723925 w 11924844"/>
              <a:gd name="connsiteY40" fmla="*/ 4524315 h 4524315"/>
              <a:gd name="connsiteX41" fmla="*/ 5246931 w 11924844"/>
              <a:gd name="connsiteY41" fmla="*/ 4524315 h 4524315"/>
              <a:gd name="connsiteX42" fmla="*/ 4650689 w 11924844"/>
              <a:gd name="connsiteY42" fmla="*/ 4524315 h 4524315"/>
              <a:gd name="connsiteX43" fmla="*/ 4292944 w 11924844"/>
              <a:gd name="connsiteY43" fmla="*/ 4524315 h 4524315"/>
              <a:gd name="connsiteX44" fmla="*/ 3458205 w 11924844"/>
              <a:gd name="connsiteY44" fmla="*/ 4524315 h 4524315"/>
              <a:gd name="connsiteX45" fmla="*/ 2861963 w 11924844"/>
              <a:gd name="connsiteY45" fmla="*/ 4524315 h 4524315"/>
              <a:gd name="connsiteX46" fmla="*/ 2027223 w 11924844"/>
              <a:gd name="connsiteY46" fmla="*/ 4524315 h 4524315"/>
              <a:gd name="connsiteX47" fmla="*/ 1311733 w 11924844"/>
              <a:gd name="connsiteY47" fmla="*/ 4524315 h 4524315"/>
              <a:gd name="connsiteX48" fmla="*/ 834739 w 11924844"/>
              <a:gd name="connsiteY48" fmla="*/ 4524315 h 4524315"/>
              <a:gd name="connsiteX49" fmla="*/ 0 w 11924844"/>
              <a:gd name="connsiteY49" fmla="*/ 4524315 h 4524315"/>
              <a:gd name="connsiteX50" fmla="*/ 0 w 11924844"/>
              <a:gd name="connsiteY50" fmla="*/ 4049262 h 4524315"/>
              <a:gd name="connsiteX51" fmla="*/ 0 w 11924844"/>
              <a:gd name="connsiteY51" fmla="*/ 3483723 h 4524315"/>
              <a:gd name="connsiteX52" fmla="*/ 0 w 11924844"/>
              <a:gd name="connsiteY52" fmla="*/ 2827697 h 4524315"/>
              <a:gd name="connsiteX53" fmla="*/ 0 w 11924844"/>
              <a:gd name="connsiteY53" fmla="*/ 2171671 h 4524315"/>
              <a:gd name="connsiteX54" fmla="*/ 0 w 11924844"/>
              <a:gd name="connsiteY54" fmla="*/ 1560889 h 4524315"/>
              <a:gd name="connsiteX55" fmla="*/ 0 w 11924844"/>
              <a:gd name="connsiteY55" fmla="*/ 950106 h 4524315"/>
              <a:gd name="connsiteX56" fmla="*/ 0 w 11924844"/>
              <a:gd name="connsiteY56" fmla="*/ 0 h 452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924844" h="4524315" extrusionOk="0">
                <a:moveTo>
                  <a:pt x="0" y="0"/>
                </a:moveTo>
                <a:cubicBezTo>
                  <a:pt x="162119" y="-22090"/>
                  <a:pt x="275656" y="38213"/>
                  <a:pt x="476994" y="0"/>
                </a:cubicBezTo>
                <a:cubicBezTo>
                  <a:pt x="678332" y="-38213"/>
                  <a:pt x="666062" y="26803"/>
                  <a:pt x="715491" y="0"/>
                </a:cubicBezTo>
                <a:cubicBezTo>
                  <a:pt x="764920" y="-26803"/>
                  <a:pt x="1264718" y="43518"/>
                  <a:pt x="1550230" y="0"/>
                </a:cubicBezTo>
                <a:cubicBezTo>
                  <a:pt x="1835742" y="-43518"/>
                  <a:pt x="1903563" y="43329"/>
                  <a:pt x="2027223" y="0"/>
                </a:cubicBezTo>
                <a:cubicBezTo>
                  <a:pt x="2150883" y="-43329"/>
                  <a:pt x="2344250" y="38329"/>
                  <a:pt x="2504217" y="0"/>
                </a:cubicBezTo>
                <a:cubicBezTo>
                  <a:pt x="2664184" y="-38329"/>
                  <a:pt x="2923158" y="25349"/>
                  <a:pt x="3338956" y="0"/>
                </a:cubicBezTo>
                <a:cubicBezTo>
                  <a:pt x="3754754" y="-25349"/>
                  <a:pt x="3601876" y="31687"/>
                  <a:pt x="3696702" y="0"/>
                </a:cubicBezTo>
                <a:cubicBezTo>
                  <a:pt x="3791528" y="-31687"/>
                  <a:pt x="4205522" y="15482"/>
                  <a:pt x="4531441" y="0"/>
                </a:cubicBezTo>
                <a:cubicBezTo>
                  <a:pt x="4857360" y="-15482"/>
                  <a:pt x="5023912" y="31832"/>
                  <a:pt x="5366180" y="0"/>
                </a:cubicBezTo>
                <a:cubicBezTo>
                  <a:pt x="5708448" y="-31832"/>
                  <a:pt x="5776844" y="24354"/>
                  <a:pt x="5962422" y="0"/>
                </a:cubicBezTo>
                <a:cubicBezTo>
                  <a:pt x="6148000" y="-24354"/>
                  <a:pt x="6412383" y="63524"/>
                  <a:pt x="6797161" y="0"/>
                </a:cubicBezTo>
                <a:cubicBezTo>
                  <a:pt x="7181939" y="-63524"/>
                  <a:pt x="7131965" y="45764"/>
                  <a:pt x="7274155" y="0"/>
                </a:cubicBezTo>
                <a:cubicBezTo>
                  <a:pt x="7416345" y="-45764"/>
                  <a:pt x="7648896" y="45869"/>
                  <a:pt x="7751149" y="0"/>
                </a:cubicBezTo>
                <a:cubicBezTo>
                  <a:pt x="7853402" y="-45869"/>
                  <a:pt x="8204463" y="45730"/>
                  <a:pt x="8466639" y="0"/>
                </a:cubicBezTo>
                <a:cubicBezTo>
                  <a:pt x="8728815" y="-45730"/>
                  <a:pt x="8737554" y="5759"/>
                  <a:pt x="8943633" y="0"/>
                </a:cubicBezTo>
                <a:cubicBezTo>
                  <a:pt x="9149712" y="-5759"/>
                  <a:pt x="9562499" y="86390"/>
                  <a:pt x="9778372" y="0"/>
                </a:cubicBezTo>
                <a:cubicBezTo>
                  <a:pt x="9994245" y="-86390"/>
                  <a:pt x="10421043" y="61193"/>
                  <a:pt x="10613111" y="0"/>
                </a:cubicBezTo>
                <a:cubicBezTo>
                  <a:pt x="10805179" y="-61193"/>
                  <a:pt x="10941827" y="69782"/>
                  <a:pt x="11209353" y="0"/>
                </a:cubicBezTo>
                <a:cubicBezTo>
                  <a:pt x="11476879" y="-69782"/>
                  <a:pt x="11625870" y="57886"/>
                  <a:pt x="11924844" y="0"/>
                </a:cubicBezTo>
                <a:cubicBezTo>
                  <a:pt x="11952517" y="107094"/>
                  <a:pt x="11905325" y="296220"/>
                  <a:pt x="11924844" y="429810"/>
                </a:cubicBezTo>
                <a:cubicBezTo>
                  <a:pt x="11944363" y="563400"/>
                  <a:pt x="11872556" y="682517"/>
                  <a:pt x="11924844" y="904863"/>
                </a:cubicBezTo>
                <a:cubicBezTo>
                  <a:pt x="11977132" y="1127209"/>
                  <a:pt x="11864407" y="1255547"/>
                  <a:pt x="11924844" y="1515646"/>
                </a:cubicBezTo>
                <a:cubicBezTo>
                  <a:pt x="11985281" y="1775745"/>
                  <a:pt x="11909196" y="1779552"/>
                  <a:pt x="11924844" y="2035942"/>
                </a:cubicBezTo>
                <a:cubicBezTo>
                  <a:pt x="11940492" y="2292332"/>
                  <a:pt x="11882680" y="2276604"/>
                  <a:pt x="11924844" y="2510995"/>
                </a:cubicBezTo>
                <a:cubicBezTo>
                  <a:pt x="11967008" y="2745386"/>
                  <a:pt x="11851660" y="2911179"/>
                  <a:pt x="11924844" y="3121777"/>
                </a:cubicBezTo>
                <a:cubicBezTo>
                  <a:pt x="11998028" y="3332375"/>
                  <a:pt x="11913600" y="3444458"/>
                  <a:pt x="11924844" y="3687317"/>
                </a:cubicBezTo>
                <a:cubicBezTo>
                  <a:pt x="11936088" y="3930176"/>
                  <a:pt x="11843434" y="4108135"/>
                  <a:pt x="11924844" y="4524315"/>
                </a:cubicBezTo>
                <a:cubicBezTo>
                  <a:pt x="11727126" y="4601620"/>
                  <a:pt x="11271673" y="4464816"/>
                  <a:pt x="11090105" y="4524315"/>
                </a:cubicBezTo>
                <a:cubicBezTo>
                  <a:pt x="10908537" y="4583814"/>
                  <a:pt x="10698076" y="4470770"/>
                  <a:pt x="10374614" y="4524315"/>
                </a:cubicBezTo>
                <a:cubicBezTo>
                  <a:pt x="10051152" y="4577860"/>
                  <a:pt x="10171914" y="4516778"/>
                  <a:pt x="10016869" y="4524315"/>
                </a:cubicBezTo>
                <a:cubicBezTo>
                  <a:pt x="9861825" y="4531852"/>
                  <a:pt x="9566247" y="4476342"/>
                  <a:pt x="9301378" y="4524315"/>
                </a:cubicBezTo>
                <a:cubicBezTo>
                  <a:pt x="9036509" y="4572288"/>
                  <a:pt x="9120633" y="4523126"/>
                  <a:pt x="9062881" y="4524315"/>
                </a:cubicBezTo>
                <a:cubicBezTo>
                  <a:pt x="9005129" y="4525504"/>
                  <a:pt x="8610360" y="4473925"/>
                  <a:pt x="8347391" y="4524315"/>
                </a:cubicBezTo>
                <a:cubicBezTo>
                  <a:pt x="8084422" y="4574705"/>
                  <a:pt x="8078817" y="4486502"/>
                  <a:pt x="7989645" y="4524315"/>
                </a:cubicBezTo>
                <a:cubicBezTo>
                  <a:pt x="7900473" y="4562128"/>
                  <a:pt x="7809053" y="4515152"/>
                  <a:pt x="7751149" y="4524315"/>
                </a:cubicBezTo>
                <a:cubicBezTo>
                  <a:pt x="7693245" y="4533478"/>
                  <a:pt x="7474813" y="4500612"/>
                  <a:pt x="7393403" y="4524315"/>
                </a:cubicBezTo>
                <a:cubicBezTo>
                  <a:pt x="7311993" y="4548018"/>
                  <a:pt x="6988323" y="4479647"/>
                  <a:pt x="6677913" y="4524315"/>
                </a:cubicBezTo>
                <a:cubicBezTo>
                  <a:pt x="6367503" y="4568983"/>
                  <a:pt x="6474435" y="4489164"/>
                  <a:pt x="6320167" y="4524315"/>
                </a:cubicBezTo>
                <a:cubicBezTo>
                  <a:pt x="6165899" y="4559466"/>
                  <a:pt x="6130639" y="4505542"/>
                  <a:pt x="6081670" y="4524315"/>
                </a:cubicBezTo>
                <a:cubicBezTo>
                  <a:pt x="6032701" y="4543088"/>
                  <a:pt x="5846878" y="4487960"/>
                  <a:pt x="5723925" y="4524315"/>
                </a:cubicBezTo>
                <a:cubicBezTo>
                  <a:pt x="5600972" y="4560670"/>
                  <a:pt x="5448976" y="4509932"/>
                  <a:pt x="5246931" y="4524315"/>
                </a:cubicBezTo>
                <a:cubicBezTo>
                  <a:pt x="5044886" y="4538698"/>
                  <a:pt x="4798876" y="4490329"/>
                  <a:pt x="4650689" y="4524315"/>
                </a:cubicBezTo>
                <a:cubicBezTo>
                  <a:pt x="4502502" y="4558301"/>
                  <a:pt x="4387192" y="4488357"/>
                  <a:pt x="4292944" y="4524315"/>
                </a:cubicBezTo>
                <a:cubicBezTo>
                  <a:pt x="4198697" y="4560273"/>
                  <a:pt x="3631149" y="4485713"/>
                  <a:pt x="3458205" y="4524315"/>
                </a:cubicBezTo>
                <a:cubicBezTo>
                  <a:pt x="3285261" y="4562917"/>
                  <a:pt x="3098748" y="4455424"/>
                  <a:pt x="2861963" y="4524315"/>
                </a:cubicBezTo>
                <a:cubicBezTo>
                  <a:pt x="2625178" y="4593206"/>
                  <a:pt x="2296234" y="4512991"/>
                  <a:pt x="2027223" y="4524315"/>
                </a:cubicBezTo>
                <a:cubicBezTo>
                  <a:pt x="1758212" y="4535639"/>
                  <a:pt x="1472857" y="4517050"/>
                  <a:pt x="1311733" y="4524315"/>
                </a:cubicBezTo>
                <a:cubicBezTo>
                  <a:pt x="1150609" y="4531580"/>
                  <a:pt x="1013625" y="4510720"/>
                  <a:pt x="834739" y="4524315"/>
                </a:cubicBezTo>
                <a:cubicBezTo>
                  <a:pt x="655853" y="4537910"/>
                  <a:pt x="173829" y="4457252"/>
                  <a:pt x="0" y="4524315"/>
                </a:cubicBezTo>
                <a:cubicBezTo>
                  <a:pt x="-13367" y="4370072"/>
                  <a:pt x="29986" y="4274024"/>
                  <a:pt x="0" y="4049262"/>
                </a:cubicBezTo>
                <a:cubicBezTo>
                  <a:pt x="-29986" y="3824500"/>
                  <a:pt x="28757" y="3661191"/>
                  <a:pt x="0" y="3483723"/>
                </a:cubicBezTo>
                <a:cubicBezTo>
                  <a:pt x="-28757" y="3306255"/>
                  <a:pt x="20209" y="3087517"/>
                  <a:pt x="0" y="2827697"/>
                </a:cubicBezTo>
                <a:cubicBezTo>
                  <a:pt x="-20209" y="2567877"/>
                  <a:pt x="22853" y="2497821"/>
                  <a:pt x="0" y="2171671"/>
                </a:cubicBezTo>
                <a:cubicBezTo>
                  <a:pt x="-22853" y="1845521"/>
                  <a:pt x="33091" y="1732234"/>
                  <a:pt x="0" y="1560889"/>
                </a:cubicBezTo>
                <a:cubicBezTo>
                  <a:pt x="-33091" y="1389544"/>
                  <a:pt x="50267" y="1170009"/>
                  <a:pt x="0" y="950106"/>
                </a:cubicBezTo>
                <a:cubicBezTo>
                  <a:pt x="-50267" y="730203"/>
                  <a:pt x="37250" y="33040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 </a:t>
            </a:r>
            <a:r>
              <a:rPr lang="en-US" sz="3000" b="1" dirty="0">
                <a:latin typeface=""/>
              </a:rPr>
              <a:t>Sub-national differences in the demand for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┃</a:t>
            </a:r>
            <a:r>
              <a:rPr lang="en-US" sz="3000" b="1" dirty="0">
                <a:latin typeface=""/>
              </a:rPr>
              <a:t> information related to a protest campaign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Assumption:</a:t>
            </a:r>
            <a:r>
              <a:rPr lang="en-US" sz="2400" dirty="0">
                <a:latin typeface=""/>
              </a:rPr>
              <a:t> High variation ⟿</a:t>
            </a:r>
            <a:r>
              <a:rPr lang="en-US" sz="2400" b="1" dirty="0">
                <a:latin typeface=""/>
              </a:rPr>
              <a:t> </a:t>
            </a:r>
            <a:r>
              <a:rPr lang="en-US" sz="2400" dirty="0">
                <a:latin typeface=""/>
              </a:rPr>
              <a:t>High protest fragmentation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 </a:t>
            </a:r>
            <a:r>
              <a:rPr lang="en-US" sz="3000" b="1" dirty="0">
                <a:latin typeface=""/>
              </a:rPr>
              <a:t>Correlated behaviors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Key idea:</a:t>
            </a:r>
            <a:r>
              <a:rPr lang="en-US" sz="2400" dirty="0">
                <a:latin typeface=""/>
              </a:rPr>
              <a:t> Individuals who look for the same information related to a protest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"/>
              </a:rPr>
              <a:t>                       campaign share similar views regarding the goals of this campaign </a:t>
            </a:r>
          </a:p>
          <a:p>
            <a:pPr>
              <a:lnSpc>
                <a:spcPct val="80000"/>
              </a:lnSpc>
            </a:pPr>
            <a:endParaRPr lang="en-US" sz="24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000" b="1" dirty="0">
                <a:latin typeface=""/>
              </a:rPr>
              <a:t>Implementation</a:t>
            </a:r>
            <a:endParaRPr lang="en-US" sz="30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Input data: </a:t>
            </a:r>
            <a:r>
              <a:rPr lang="en-US" sz="2400" dirty="0">
                <a:latin typeface=""/>
              </a:rPr>
              <a:t>Search queries (Google Trends)</a:t>
            </a:r>
            <a:endParaRPr lang="en-US" sz="28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Key feature: </a:t>
            </a:r>
            <a:r>
              <a:rPr lang="en-US" sz="2400" dirty="0">
                <a:latin typeface=""/>
              </a:rPr>
              <a:t>Ability to identify </a:t>
            </a:r>
            <a:r>
              <a:rPr lang="en-US" sz="2400" i="1" dirty="0">
                <a:latin typeface=""/>
              </a:rPr>
              <a:t>other</a:t>
            </a:r>
            <a:r>
              <a:rPr lang="en-US" sz="2400" dirty="0">
                <a:latin typeface=""/>
              </a:rPr>
              <a:t> search queries individuals conduct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"/>
              </a:rPr>
              <a:t>                            when they seek for protest-campaign information</a:t>
            </a:r>
          </a:p>
        </p:txBody>
      </p:sp>
    </p:spTree>
    <p:extLst>
      <p:ext uri="{BB962C8B-B14F-4D97-AF65-F5344CB8AC3E}">
        <p14:creationId xmlns:p14="http://schemas.microsoft.com/office/powerpoint/2010/main" val="361935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93FCE6-8495-2022-F715-3A5001002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062" y="1308026"/>
            <a:ext cx="4211782" cy="5549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11142062" cy="707886"/>
          </a:xfrm>
          <a:custGeom>
            <a:avLst/>
            <a:gdLst>
              <a:gd name="connsiteX0" fmla="*/ 0 w 11142062"/>
              <a:gd name="connsiteY0" fmla="*/ 0 h 707886"/>
              <a:gd name="connsiteX1" fmla="*/ 475004 w 11142062"/>
              <a:gd name="connsiteY1" fmla="*/ 0 h 707886"/>
              <a:gd name="connsiteX2" fmla="*/ 727166 w 11142062"/>
              <a:gd name="connsiteY2" fmla="*/ 0 h 707886"/>
              <a:gd name="connsiteX3" fmla="*/ 1536432 w 11142062"/>
              <a:gd name="connsiteY3" fmla="*/ 0 h 707886"/>
              <a:gd name="connsiteX4" fmla="*/ 2011435 w 11142062"/>
              <a:gd name="connsiteY4" fmla="*/ 0 h 707886"/>
              <a:gd name="connsiteX5" fmla="*/ 2486439 w 11142062"/>
              <a:gd name="connsiteY5" fmla="*/ 0 h 707886"/>
              <a:gd name="connsiteX6" fmla="*/ 3295705 w 11142062"/>
              <a:gd name="connsiteY6" fmla="*/ 0 h 707886"/>
              <a:gd name="connsiteX7" fmla="*/ 3659288 w 11142062"/>
              <a:gd name="connsiteY7" fmla="*/ 0 h 707886"/>
              <a:gd name="connsiteX8" fmla="*/ 4468553 w 11142062"/>
              <a:gd name="connsiteY8" fmla="*/ 0 h 707886"/>
              <a:gd name="connsiteX9" fmla="*/ 5277819 w 11142062"/>
              <a:gd name="connsiteY9" fmla="*/ 0 h 707886"/>
              <a:gd name="connsiteX10" fmla="*/ 5864243 w 11142062"/>
              <a:gd name="connsiteY10" fmla="*/ 0 h 707886"/>
              <a:gd name="connsiteX11" fmla="*/ 6673509 w 11142062"/>
              <a:gd name="connsiteY11" fmla="*/ 0 h 707886"/>
              <a:gd name="connsiteX12" fmla="*/ 7148512 w 11142062"/>
              <a:gd name="connsiteY12" fmla="*/ 0 h 707886"/>
              <a:gd name="connsiteX13" fmla="*/ 7623516 w 11142062"/>
              <a:gd name="connsiteY13" fmla="*/ 0 h 707886"/>
              <a:gd name="connsiteX14" fmla="*/ 8321361 w 11142062"/>
              <a:gd name="connsiteY14" fmla="*/ 0 h 707886"/>
              <a:gd name="connsiteX15" fmla="*/ 8796365 w 11142062"/>
              <a:gd name="connsiteY15" fmla="*/ 0 h 707886"/>
              <a:gd name="connsiteX16" fmla="*/ 9605630 w 11142062"/>
              <a:gd name="connsiteY16" fmla="*/ 0 h 707886"/>
              <a:gd name="connsiteX17" fmla="*/ 10414896 w 11142062"/>
              <a:gd name="connsiteY17" fmla="*/ 0 h 707886"/>
              <a:gd name="connsiteX18" fmla="*/ 11142062 w 11142062"/>
              <a:gd name="connsiteY18" fmla="*/ 0 h 707886"/>
              <a:gd name="connsiteX19" fmla="*/ 11142062 w 11142062"/>
              <a:gd name="connsiteY19" fmla="*/ 346864 h 707886"/>
              <a:gd name="connsiteX20" fmla="*/ 11142062 w 11142062"/>
              <a:gd name="connsiteY20" fmla="*/ 707886 h 707886"/>
              <a:gd name="connsiteX21" fmla="*/ 10778479 w 11142062"/>
              <a:gd name="connsiteY21" fmla="*/ 707886 h 707886"/>
              <a:gd name="connsiteX22" fmla="*/ 10192055 w 11142062"/>
              <a:gd name="connsiteY22" fmla="*/ 707886 h 707886"/>
              <a:gd name="connsiteX23" fmla="*/ 9828472 w 11142062"/>
              <a:gd name="connsiteY23" fmla="*/ 707886 h 707886"/>
              <a:gd name="connsiteX24" fmla="*/ 9242047 w 11142062"/>
              <a:gd name="connsiteY24" fmla="*/ 707886 h 707886"/>
              <a:gd name="connsiteX25" fmla="*/ 8989885 w 11142062"/>
              <a:gd name="connsiteY25" fmla="*/ 707886 h 707886"/>
              <a:gd name="connsiteX26" fmla="*/ 8737722 w 11142062"/>
              <a:gd name="connsiteY26" fmla="*/ 707886 h 707886"/>
              <a:gd name="connsiteX27" fmla="*/ 8151298 w 11142062"/>
              <a:gd name="connsiteY27" fmla="*/ 707886 h 707886"/>
              <a:gd name="connsiteX28" fmla="*/ 7787715 w 11142062"/>
              <a:gd name="connsiteY28" fmla="*/ 707886 h 707886"/>
              <a:gd name="connsiteX29" fmla="*/ 7089870 w 11142062"/>
              <a:gd name="connsiteY29" fmla="*/ 707886 h 707886"/>
              <a:gd name="connsiteX30" fmla="*/ 6726287 w 11142062"/>
              <a:gd name="connsiteY30" fmla="*/ 707886 h 707886"/>
              <a:gd name="connsiteX31" fmla="*/ 6028442 w 11142062"/>
              <a:gd name="connsiteY31" fmla="*/ 707886 h 707886"/>
              <a:gd name="connsiteX32" fmla="*/ 5776280 w 11142062"/>
              <a:gd name="connsiteY32" fmla="*/ 707886 h 707886"/>
              <a:gd name="connsiteX33" fmla="*/ 5078435 w 11142062"/>
              <a:gd name="connsiteY33" fmla="*/ 707886 h 707886"/>
              <a:gd name="connsiteX34" fmla="*/ 4714851 w 11142062"/>
              <a:gd name="connsiteY34" fmla="*/ 707886 h 707886"/>
              <a:gd name="connsiteX35" fmla="*/ 4462689 w 11142062"/>
              <a:gd name="connsiteY35" fmla="*/ 707886 h 707886"/>
              <a:gd name="connsiteX36" fmla="*/ 4099106 w 11142062"/>
              <a:gd name="connsiteY36" fmla="*/ 707886 h 707886"/>
              <a:gd name="connsiteX37" fmla="*/ 3401261 w 11142062"/>
              <a:gd name="connsiteY37" fmla="*/ 707886 h 707886"/>
              <a:gd name="connsiteX38" fmla="*/ 3037678 w 11142062"/>
              <a:gd name="connsiteY38" fmla="*/ 707886 h 707886"/>
              <a:gd name="connsiteX39" fmla="*/ 2785516 w 11142062"/>
              <a:gd name="connsiteY39" fmla="*/ 707886 h 707886"/>
              <a:gd name="connsiteX40" fmla="*/ 2421932 w 11142062"/>
              <a:gd name="connsiteY40" fmla="*/ 707886 h 707886"/>
              <a:gd name="connsiteX41" fmla="*/ 1946929 w 11142062"/>
              <a:gd name="connsiteY41" fmla="*/ 707886 h 707886"/>
              <a:gd name="connsiteX42" fmla="*/ 1360504 w 11142062"/>
              <a:gd name="connsiteY42" fmla="*/ 707886 h 707886"/>
              <a:gd name="connsiteX43" fmla="*/ 996921 w 11142062"/>
              <a:gd name="connsiteY43" fmla="*/ 707886 h 707886"/>
              <a:gd name="connsiteX44" fmla="*/ 0 w 11142062"/>
              <a:gd name="connsiteY44" fmla="*/ 707886 h 707886"/>
              <a:gd name="connsiteX45" fmla="*/ 0 w 11142062"/>
              <a:gd name="connsiteY45" fmla="*/ 353943 h 707886"/>
              <a:gd name="connsiteX46" fmla="*/ 0 w 11142062"/>
              <a:gd name="connsiteY4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142062" h="707886" extrusionOk="0">
                <a:moveTo>
                  <a:pt x="0" y="0"/>
                </a:moveTo>
                <a:cubicBezTo>
                  <a:pt x="236885" y="-8267"/>
                  <a:pt x="328531" y="49050"/>
                  <a:pt x="475004" y="0"/>
                </a:cubicBezTo>
                <a:cubicBezTo>
                  <a:pt x="621477" y="-49050"/>
                  <a:pt x="654402" y="8950"/>
                  <a:pt x="727166" y="0"/>
                </a:cubicBezTo>
                <a:cubicBezTo>
                  <a:pt x="799930" y="-8950"/>
                  <a:pt x="1357036" y="24810"/>
                  <a:pt x="1536432" y="0"/>
                </a:cubicBezTo>
                <a:cubicBezTo>
                  <a:pt x="1715828" y="-24810"/>
                  <a:pt x="1892794" y="30746"/>
                  <a:pt x="2011435" y="0"/>
                </a:cubicBezTo>
                <a:cubicBezTo>
                  <a:pt x="2130076" y="-30746"/>
                  <a:pt x="2313190" y="36676"/>
                  <a:pt x="2486439" y="0"/>
                </a:cubicBezTo>
                <a:cubicBezTo>
                  <a:pt x="2659688" y="-36676"/>
                  <a:pt x="2929390" y="19251"/>
                  <a:pt x="3295705" y="0"/>
                </a:cubicBezTo>
                <a:cubicBezTo>
                  <a:pt x="3662020" y="-19251"/>
                  <a:pt x="3483995" y="39228"/>
                  <a:pt x="3659288" y="0"/>
                </a:cubicBezTo>
                <a:cubicBezTo>
                  <a:pt x="3834581" y="-39228"/>
                  <a:pt x="4219933" y="84412"/>
                  <a:pt x="4468553" y="0"/>
                </a:cubicBezTo>
                <a:cubicBezTo>
                  <a:pt x="4717174" y="-84412"/>
                  <a:pt x="5032357" y="3355"/>
                  <a:pt x="5277819" y="0"/>
                </a:cubicBezTo>
                <a:cubicBezTo>
                  <a:pt x="5523281" y="-3355"/>
                  <a:pt x="5614337" y="66527"/>
                  <a:pt x="5864243" y="0"/>
                </a:cubicBezTo>
                <a:cubicBezTo>
                  <a:pt x="6114149" y="-66527"/>
                  <a:pt x="6501377" y="19511"/>
                  <a:pt x="6673509" y="0"/>
                </a:cubicBezTo>
                <a:cubicBezTo>
                  <a:pt x="6845641" y="-19511"/>
                  <a:pt x="7024689" y="4394"/>
                  <a:pt x="7148512" y="0"/>
                </a:cubicBezTo>
                <a:cubicBezTo>
                  <a:pt x="7272335" y="-4394"/>
                  <a:pt x="7394960" y="3472"/>
                  <a:pt x="7623516" y="0"/>
                </a:cubicBezTo>
                <a:cubicBezTo>
                  <a:pt x="7852072" y="-3472"/>
                  <a:pt x="8011509" y="4735"/>
                  <a:pt x="8321361" y="0"/>
                </a:cubicBezTo>
                <a:cubicBezTo>
                  <a:pt x="8631213" y="-4735"/>
                  <a:pt x="8688476" y="20982"/>
                  <a:pt x="8796365" y="0"/>
                </a:cubicBezTo>
                <a:cubicBezTo>
                  <a:pt x="8904254" y="-20982"/>
                  <a:pt x="9231425" y="88325"/>
                  <a:pt x="9605630" y="0"/>
                </a:cubicBezTo>
                <a:cubicBezTo>
                  <a:pt x="9979836" y="-88325"/>
                  <a:pt x="10198483" y="83300"/>
                  <a:pt x="10414896" y="0"/>
                </a:cubicBezTo>
                <a:cubicBezTo>
                  <a:pt x="10631309" y="-83300"/>
                  <a:pt x="10942738" y="19840"/>
                  <a:pt x="11142062" y="0"/>
                </a:cubicBezTo>
                <a:cubicBezTo>
                  <a:pt x="11178343" y="70859"/>
                  <a:pt x="11135269" y="193444"/>
                  <a:pt x="11142062" y="346864"/>
                </a:cubicBezTo>
                <a:cubicBezTo>
                  <a:pt x="11148855" y="500284"/>
                  <a:pt x="11138821" y="584232"/>
                  <a:pt x="11142062" y="707886"/>
                </a:cubicBezTo>
                <a:cubicBezTo>
                  <a:pt x="11053363" y="743466"/>
                  <a:pt x="10851606" y="694403"/>
                  <a:pt x="10778479" y="707886"/>
                </a:cubicBezTo>
                <a:cubicBezTo>
                  <a:pt x="10705352" y="721369"/>
                  <a:pt x="10474255" y="684473"/>
                  <a:pt x="10192055" y="707886"/>
                </a:cubicBezTo>
                <a:cubicBezTo>
                  <a:pt x="9909855" y="731299"/>
                  <a:pt x="9913272" y="705202"/>
                  <a:pt x="9828472" y="707886"/>
                </a:cubicBezTo>
                <a:cubicBezTo>
                  <a:pt x="9743672" y="710570"/>
                  <a:pt x="9418487" y="669022"/>
                  <a:pt x="9242047" y="707886"/>
                </a:cubicBezTo>
                <a:cubicBezTo>
                  <a:pt x="9065608" y="746750"/>
                  <a:pt x="9085088" y="693717"/>
                  <a:pt x="8989885" y="707886"/>
                </a:cubicBezTo>
                <a:cubicBezTo>
                  <a:pt x="8894682" y="722055"/>
                  <a:pt x="8842822" y="678058"/>
                  <a:pt x="8737722" y="707886"/>
                </a:cubicBezTo>
                <a:cubicBezTo>
                  <a:pt x="8632622" y="737714"/>
                  <a:pt x="8321839" y="674097"/>
                  <a:pt x="8151298" y="707886"/>
                </a:cubicBezTo>
                <a:cubicBezTo>
                  <a:pt x="7980757" y="741675"/>
                  <a:pt x="7896370" y="700477"/>
                  <a:pt x="7787715" y="707886"/>
                </a:cubicBezTo>
                <a:cubicBezTo>
                  <a:pt x="7679060" y="715295"/>
                  <a:pt x="7403093" y="699530"/>
                  <a:pt x="7089870" y="707886"/>
                </a:cubicBezTo>
                <a:cubicBezTo>
                  <a:pt x="6776648" y="716242"/>
                  <a:pt x="6889925" y="697832"/>
                  <a:pt x="6726287" y="707886"/>
                </a:cubicBezTo>
                <a:cubicBezTo>
                  <a:pt x="6562649" y="717940"/>
                  <a:pt x="6217455" y="670045"/>
                  <a:pt x="6028442" y="707886"/>
                </a:cubicBezTo>
                <a:cubicBezTo>
                  <a:pt x="5839430" y="745727"/>
                  <a:pt x="5894820" y="688777"/>
                  <a:pt x="5776280" y="707886"/>
                </a:cubicBezTo>
                <a:cubicBezTo>
                  <a:pt x="5657740" y="726995"/>
                  <a:pt x="5339169" y="696138"/>
                  <a:pt x="5078435" y="707886"/>
                </a:cubicBezTo>
                <a:cubicBezTo>
                  <a:pt x="4817702" y="719634"/>
                  <a:pt x="4823844" y="699904"/>
                  <a:pt x="4714851" y="707886"/>
                </a:cubicBezTo>
                <a:cubicBezTo>
                  <a:pt x="4605858" y="715868"/>
                  <a:pt x="4576075" y="696066"/>
                  <a:pt x="4462689" y="707886"/>
                </a:cubicBezTo>
                <a:cubicBezTo>
                  <a:pt x="4349303" y="719706"/>
                  <a:pt x="4266087" y="666732"/>
                  <a:pt x="4099106" y="707886"/>
                </a:cubicBezTo>
                <a:cubicBezTo>
                  <a:pt x="3932125" y="749040"/>
                  <a:pt x="3596615" y="653946"/>
                  <a:pt x="3401261" y="707886"/>
                </a:cubicBezTo>
                <a:cubicBezTo>
                  <a:pt x="3205908" y="761826"/>
                  <a:pt x="3191523" y="680098"/>
                  <a:pt x="3037678" y="707886"/>
                </a:cubicBezTo>
                <a:cubicBezTo>
                  <a:pt x="2883833" y="735674"/>
                  <a:pt x="2891067" y="681999"/>
                  <a:pt x="2785516" y="707886"/>
                </a:cubicBezTo>
                <a:cubicBezTo>
                  <a:pt x="2679965" y="733773"/>
                  <a:pt x="2573132" y="672634"/>
                  <a:pt x="2421932" y="707886"/>
                </a:cubicBezTo>
                <a:cubicBezTo>
                  <a:pt x="2270732" y="743138"/>
                  <a:pt x="2096995" y="652670"/>
                  <a:pt x="1946929" y="707886"/>
                </a:cubicBezTo>
                <a:cubicBezTo>
                  <a:pt x="1796863" y="763102"/>
                  <a:pt x="1568693" y="668055"/>
                  <a:pt x="1360504" y="707886"/>
                </a:cubicBezTo>
                <a:cubicBezTo>
                  <a:pt x="1152315" y="747717"/>
                  <a:pt x="1088829" y="703706"/>
                  <a:pt x="996921" y="707886"/>
                </a:cubicBezTo>
                <a:cubicBezTo>
                  <a:pt x="905013" y="712066"/>
                  <a:pt x="348915" y="629187"/>
                  <a:pt x="0" y="707886"/>
                </a:cubicBezTo>
                <a:cubicBezTo>
                  <a:pt x="-34102" y="544484"/>
                  <a:pt x="23680" y="451278"/>
                  <a:pt x="0" y="353943"/>
                </a:cubicBezTo>
                <a:cubicBezTo>
                  <a:pt x="-23680" y="256608"/>
                  <a:pt x="24930" y="127397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Social Inquiry Challenges: </a:t>
            </a:r>
            <a:r>
              <a:rPr lang="en-US" sz="4000" u="sng" dirty="0">
                <a:latin typeface=""/>
              </a:rPr>
              <a:t>Causality</a:t>
            </a:r>
            <a:r>
              <a:rPr lang="en-US" sz="4000" dirty="0">
                <a:latin typeface=""/>
              </a:rPr>
              <a:t> &amp;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E4F91-88A4-89F5-5275-B336F258F023}"/>
              </a:ext>
            </a:extLst>
          </p:cNvPr>
          <p:cNvSpPr txBox="1"/>
          <p:nvPr/>
        </p:nvSpPr>
        <p:spPr>
          <a:xfrm>
            <a:off x="0" y="1406409"/>
            <a:ext cx="7027262" cy="4869025"/>
          </a:xfrm>
          <a:custGeom>
            <a:avLst/>
            <a:gdLst>
              <a:gd name="connsiteX0" fmla="*/ 0 w 7027262"/>
              <a:gd name="connsiteY0" fmla="*/ 0 h 4869025"/>
              <a:gd name="connsiteX1" fmla="*/ 515333 w 7027262"/>
              <a:gd name="connsiteY1" fmla="*/ 0 h 4869025"/>
              <a:gd name="connsiteX2" fmla="*/ 890120 w 7027262"/>
              <a:gd name="connsiteY2" fmla="*/ 0 h 4869025"/>
              <a:gd name="connsiteX3" fmla="*/ 1616270 w 7027262"/>
              <a:gd name="connsiteY3" fmla="*/ 0 h 4869025"/>
              <a:gd name="connsiteX4" fmla="*/ 2131603 w 7027262"/>
              <a:gd name="connsiteY4" fmla="*/ 0 h 4869025"/>
              <a:gd name="connsiteX5" fmla="*/ 2646935 w 7027262"/>
              <a:gd name="connsiteY5" fmla="*/ 0 h 4869025"/>
              <a:gd name="connsiteX6" fmla="*/ 3373086 w 7027262"/>
              <a:gd name="connsiteY6" fmla="*/ 0 h 4869025"/>
              <a:gd name="connsiteX7" fmla="*/ 3818146 w 7027262"/>
              <a:gd name="connsiteY7" fmla="*/ 0 h 4869025"/>
              <a:gd name="connsiteX8" fmla="*/ 4544296 w 7027262"/>
              <a:gd name="connsiteY8" fmla="*/ 0 h 4869025"/>
              <a:gd name="connsiteX9" fmla="*/ 5270447 w 7027262"/>
              <a:gd name="connsiteY9" fmla="*/ 0 h 4869025"/>
              <a:gd name="connsiteX10" fmla="*/ 5856052 w 7027262"/>
              <a:gd name="connsiteY10" fmla="*/ 0 h 4869025"/>
              <a:gd name="connsiteX11" fmla="*/ 7027262 w 7027262"/>
              <a:gd name="connsiteY11" fmla="*/ 0 h 4869025"/>
              <a:gd name="connsiteX12" fmla="*/ 7027262 w 7027262"/>
              <a:gd name="connsiteY12" fmla="*/ 492313 h 4869025"/>
              <a:gd name="connsiteX13" fmla="*/ 7027262 w 7027262"/>
              <a:gd name="connsiteY13" fmla="*/ 887245 h 4869025"/>
              <a:gd name="connsiteX14" fmla="*/ 7027262 w 7027262"/>
              <a:gd name="connsiteY14" fmla="*/ 1428247 h 4869025"/>
              <a:gd name="connsiteX15" fmla="*/ 7027262 w 7027262"/>
              <a:gd name="connsiteY15" fmla="*/ 1969250 h 4869025"/>
              <a:gd name="connsiteX16" fmla="*/ 7027262 w 7027262"/>
              <a:gd name="connsiteY16" fmla="*/ 2510253 h 4869025"/>
              <a:gd name="connsiteX17" fmla="*/ 7027262 w 7027262"/>
              <a:gd name="connsiteY17" fmla="*/ 3099946 h 4869025"/>
              <a:gd name="connsiteX18" fmla="*/ 7027262 w 7027262"/>
              <a:gd name="connsiteY18" fmla="*/ 3689639 h 4869025"/>
              <a:gd name="connsiteX19" fmla="*/ 7027262 w 7027262"/>
              <a:gd name="connsiteY19" fmla="*/ 4279332 h 4869025"/>
              <a:gd name="connsiteX20" fmla="*/ 7027262 w 7027262"/>
              <a:gd name="connsiteY20" fmla="*/ 4869025 h 4869025"/>
              <a:gd name="connsiteX21" fmla="*/ 6582202 w 7027262"/>
              <a:gd name="connsiteY21" fmla="*/ 4869025 h 4869025"/>
              <a:gd name="connsiteX22" fmla="*/ 5996597 w 7027262"/>
              <a:gd name="connsiteY22" fmla="*/ 4869025 h 4869025"/>
              <a:gd name="connsiteX23" fmla="*/ 5551537 w 7027262"/>
              <a:gd name="connsiteY23" fmla="*/ 4869025 h 4869025"/>
              <a:gd name="connsiteX24" fmla="*/ 4965932 w 7027262"/>
              <a:gd name="connsiteY24" fmla="*/ 4869025 h 4869025"/>
              <a:gd name="connsiteX25" fmla="*/ 4591145 w 7027262"/>
              <a:gd name="connsiteY25" fmla="*/ 4869025 h 4869025"/>
              <a:gd name="connsiteX26" fmla="*/ 4216357 w 7027262"/>
              <a:gd name="connsiteY26" fmla="*/ 4869025 h 4869025"/>
              <a:gd name="connsiteX27" fmla="*/ 3630752 w 7027262"/>
              <a:gd name="connsiteY27" fmla="*/ 4869025 h 4869025"/>
              <a:gd name="connsiteX28" fmla="*/ 3185692 w 7027262"/>
              <a:gd name="connsiteY28" fmla="*/ 4869025 h 4869025"/>
              <a:gd name="connsiteX29" fmla="*/ 2529814 w 7027262"/>
              <a:gd name="connsiteY29" fmla="*/ 4869025 h 4869025"/>
              <a:gd name="connsiteX30" fmla="*/ 2084754 w 7027262"/>
              <a:gd name="connsiteY30" fmla="*/ 4869025 h 4869025"/>
              <a:gd name="connsiteX31" fmla="*/ 1428877 w 7027262"/>
              <a:gd name="connsiteY31" fmla="*/ 4869025 h 4869025"/>
              <a:gd name="connsiteX32" fmla="*/ 1054089 w 7027262"/>
              <a:gd name="connsiteY32" fmla="*/ 4869025 h 4869025"/>
              <a:gd name="connsiteX33" fmla="*/ 0 w 7027262"/>
              <a:gd name="connsiteY33" fmla="*/ 4869025 h 4869025"/>
              <a:gd name="connsiteX34" fmla="*/ 0 w 7027262"/>
              <a:gd name="connsiteY34" fmla="*/ 4425403 h 4869025"/>
              <a:gd name="connsiteX35" fmla="*/ 0 w 7027262"/>
              <a:gd name="connsiteY35" fmla="*/ 3787019 h 4869025"/>
              <a:gd name="connsiteX36" fmla="*/ 0 w 7027262"/>
              <a:gd name="connsiteY36" fmla="*/ 3294707 h 4869025"/>
              <a:gd name="connsiteX37" fmla="*/ 0 w 7027262"/>
              <a:gd name="connsiteY37" fmla="*/ 2656324 h 4869025"/>
              <a:gd name="connsiteX38" fmla="*/ 0 w 7027262"/>
              <a:gd name="connsiteY38" fmla="*/ 2212701 h 4869025"/>
              <a:gd name="connsiteX39" fmla="*/ 0 w 7027262"/>
              <a:gd name="connsiteY39" fmla="*/ 1817769 h 4869025"/>
              <a:gd name="connsiteX40" fmla="*/ 0 w 7027262"/>
              <a:gd name="connsiteY40" fmla="*/ 1422837 h 4869025"/>
              <a:gd name="connsiteX41" fmla="*/ 0 w 7027262"/>
              <a:gd name="connsiteY41" fmla="*/ 833144 h 4869025"/>
              <a:gd name="connsiteX42" fmla="*/ 0 w 7027262"/>
              <a:gd name="connsiteY42" fmla="*/ 0 h 486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027262" h="4869025" extrusionOk="0">
                <a:moveTo>
                  <a:pt x="0" y="0"/>
                </a:moveTo>
                <a:cubicBezTo>
                  <a:pt x="222449" y="-33456"/>
                  <a:pt x="396058" y="25232"/>
                  <a:pt x="515333" y="0"/>
                </a:cubicBezTo>
                <a:cubicBezTo>
                  <a:pt x="634608" y="-25232"/>
                  <a:pt x="706907" y="41608"/>
                  <a:pt x="890120" y="0"/>
                </a:cubicBezTo>
                <a:cubicBezTo>
                  <a:pt x="1073333" y="-41608"/>
                  <a:pt x="1382599" y="63941"/>
                  <a:pt x="1616270" y="0"/>
                </a:cubicBezTo>
                <a:cubicBezTo>
                  <a:pt x="1849941" y="-63941"/>
                  <a:pt x="1932980" y="53340"/>
                  <a:pt x="2131603" y="0"/>
                </a:cubicBezTo>
                <a:cubicBezTo>
                  <a:pt x="2330226" y="-53340"/>
                  <a:pt x="2475225" y="8810"/>
                  <a:pt x="2646935" y="0"/>
                </a:cubicBezTo>
                <a:cubicBezTo>
                  <a:pt x="2818645" y="-8810"/>
                  <a:pt x="3022031" y="62911"/>
                  <a:pt x="3373086" y="0"/>
                </a:cubicBezTo>
                <a:cubicBezTo>
                  <a:pt x="3724141" y="-62911"/>
                  <a:pt x="3694839" y="37669"/>
                  <a:pt x="3818146" y="0"/>
                </a:cubicBezTo>
                <a:cubicBezTo>
                  <a:pt x="3941453" y="-37669"/>
                  <a:pt x="4380330" y="70305"/>
                  <a:pt x="4544296" y="0"/>
                </a:cubicBezTo>
                <a:cubicBezTo>
                  <a:pt x="4708262" y="-70305"/>
                  <a:pt x="5096957" y="37255"/>
                  <a:pt x="5270447" y="0"/>
                </a:cubicBezTo>
                <a:cubicBezTo>
                  <a:pt x="5443937" y="-37255"/>
                  <a:pt x="5593640" y="30491"/>
                  <a:pt x="5856052" y="0"/>
                </a:cubicBezTo>
                <a:cubicBezTo>
                  <a:pt x="6118465" y="-30491"/>
                  <a:pt x="6689984" y="78646"/>
                  <a:pt x="7027262" y="0"/>
                </a:cubicBezTo>
                <a:cubicBezTo>
                  <a:pt x="7064386" y="194535"/>
                  <a:pt x="6981883" y="338941"/>
                  <a:pt x="7027262" y="492313"/>
                </a:cubicBezTo>
                <a:cubicBezTo>
                  <a:pt x="7072641" y="645685"/>
                  <a:pt x="6994219" y="732346"/>
                  <a:pt x="7027262" y="887245"/>
                </a:cubicBezTo>
                <a:cubicBezTo>
                  <a:pt x="7060305" y="1042144"/>
                  <a:pt x="6981721" y="1207399"/>
                  <a:pt x="7027262" y="1428247"/>
                </a:cubicBezTo>
                <a:cubicBezTo>
                  <a:pt x="7072803" y="1649095"/>
                  <a:pt x="7012473" y="1740483"/>
                  <a:pt x="7027262" y="1969250"/>
                </a:cubicBezTo>
                <a:cubicBezTo>
                  <a:pt x="7042051" y="2198017"/>
                  <a:pt x="7000570" y="2313743"/>
                  <a:pt x="7027262" y="2510253"/>
                </a:cubicBezTo>
                <a:cubicBezTo>
                  <a:pt x="7053954" y="2706763"/>
                  <a:pt x="6974840" y="2856651"/>
                  <a:pt x="7027262" y="3099946"/>
                </a:cubicBezTo>
                <a:cubicBezTo>
                  <a:pt x="7079684" y="3343241"/>
                  <a:pt x="7007682" y="3492002"/>
                  <a:pt x="7027262" y="3689639"/>
                </a:cubicBezTo>
                <a:cubicBezTo>
                  <a:pt x="7046842" y="3887276"/>
                  <a:pt x="6974276" y="3995234"/>
                  <a:pt x="7027262" y="4279332"/>
                </a:cubicBezTo>
                <a:cubicBezTo>
                  <a:pt x="7080248" y="4563430"/>
                  <a:pt x="7012313" y="4741147"/>
                  <a:pt x="7027262" y="4869025"/>
                </a:cubicBezTo>
                <a:cubicBezTo>
                  <a:pt x="6839810" y="4920195"/>
                  <a:pt x="6753901" y="4859388"/>
                  <a:pt x="6582202" y="4869025"/>
                </a:cubicBezTo>
                <a:cubicBezTo>
                  <a:pt x="6410503" y="4878662"/>
                  <a:pt x="6125078" y="4828825"/>
                  <a:pt x="5996597" y="4869025"/>
                </a:cubicBezTo>
                <a:cubicBezTo>
                  <a:pt x="5868117" y="4909225"/>
                  <a:pt x="5677417" y="4816979"/>
                  <a:pt x="5551537" y="4869025"/>
                </a:cubicBezTo>
                <a:cubicBezTo>
                  <a:pt x="5425657" y="4921071"/>
                  <a:pt x="5102341" y="4815126"/>
                  <a:pt x="4965932" y="4869025"/>
                </a:cubicBezTo>
                <a:cubicBezTo>
                  <a:pt x="4829524" y="4922924"/>
                  <a:pt x="4773439" y="4832072"/>
                  <a:pt x="4591145" y="4869025"/>
                </a:cubicBezTo>
                <a:cubicBezTo>
                  <a:pt x="4408851" y="4905978"/>
                  <a:pt x="4375011" y="4842950"/>
                  <a:pt x="4216357" y="4869025"/>
                </a:cubicBezTo>
                <a:cubicBezTo>
                  <a:pt x="4057703" y="4895100"/>
                  <a:pt x="3918145" y="4835807"/>
                  <a:pt x="3630752" y="4869025"/>
                </a:cubicBezTo>
                <a:cubicBezTo>
                  <a:pt x="3343359" y="4902243"/>
                  <a:pt x="3323837" y="4864987"/>
                  <a:pt x="3185692" y="4869025"/>
                </a:cubicBezTo>
                <a:cubicBezTo>
                  <a:pt x="3047547" y="4873063"/>
                  <a:pt x="2724798" y="4832848"/>
                  <a:pt x="2529814" y="4869025"/>
                </a:cubicBezTo>
                <a:cubicBezTo>
                  <a:pt x="2334830" y="4905202"/>
                  <a:pt x="2227446" y="4824526"/>
                  <a:pt x="2084754" y="4869025"/>
                </a:cubicBezTo>
                <a:cubicBezTo>
                  <a:pt x="1942062" y="4913524"/>
                  <a:pt x="1597746" y="4852098"/>
                  <a:pt x="1428877" y="4869025"/>
                </a:cubicBezTo>
                <a:cubicBezTo>
                  <a:pt x="1260008" y="4885952"/>
                  <a:pt x="1238596" y="4858017"/>
                  <a:pt x="1054089" y="4869025"/>
                </a:cubicBezTo>
                <a:cubicBezTo>
                  <a:pt x="869582" y="4880033"/>
                  <a:pt x="482600" y="4814640"/>
                  <a:pt x="0" y="4869025"/>
                </a:cubicBezTo>
                <a:cubicBezTo>
                  <a:pt x="-10279" y="4764031"/>
                  <a:pt x="24184" y="4613881"/>
                  <a:pt x="0" y="4425403"/>
                </a:cubicBezTo>
                <a:cubicBezTo>
                  <a:pt x="-24184" y="4236925"/>
                  <a:pt x="6889" y="4089197"/>
                  <a:pt x="0" y="3787019"/>
                </a:cubicBezTo>
                <a:cubicBezTo>
                  <a:pt x="-6889" y="3484841"/>
                  <a:pt x="53205" y="3488964"/>
                  <a:pt x="0" y="3294707"/>
                </a:cubicBezTo>
                <a:cubicBezTo>
                  <a:pt x="-53205" y="3100450"/>
                  <a:pt x="47996" y="2844617"/>
                  <a:pt x="0" y="2656324"/>
                </a:cubicBezTo>
                <a:cubicBezTo>
                  <a:pt x="-47996" y="2468031"/>
                  <a:pt x="9973" y="2374603"/>
                  <a:pt x="0" y="2212701"/>
                </a:cubicBezTo>
                <a:cubicBezTo>
                  <a:pt x="-9973" y="2050799"/>
                  <a:pt x="28300" y="1986992"/>
                  <a:pt x="0" y="1817769"/>
                </a:cubicBezTo>
                <a:cubicBezTo>
                  <a:pt x="-28300" y="1648546"/>
                  <a:pt x="46344" y="1603054"/>
                  <a:pt x="0" y="1422837"/>
                </a:cubicBezTo>
                <a:cubicBezTo>
                  <a:pt x="-46344" y="1242620"/>
                  <a:pt x="28113" y="962271"/>
                  <a:pt x="0" y="833144"/>
                </a:cubicBezTo>
                <a:cubicBezTo>
                  <a:pt x="-28113" y="704017"/>
                  <a:pt x="51535" y="31922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Causality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American Typewriter" panose="02090604020004020304" pitchFamily="18" charset="77"/>
              </a:rPr>
              <a:t>Ice-Cream </a:t>
            </a:r>
            <a:r>
              <a:rPr lang="en-US" sz="2800" b="1" dirty="0">
                <a:solidFill>
                  <a:srgbClr val="00B050"/>
                </a:solidFill>
                <a:latin typeface=""/>
              </a:rPr>
              <a:t>⟿ </a:t>
            </a:r>
            <a:r>
              <a:rPr lang="en-US" sz="2800" dirty="0">
                <a:latin typeface="American Typewriter" panose="02090604020004020304" pitchFamily="18" charset="77"/>
              </a:rPr>
              <a:t>Shark Attacks?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American Typewriter" panose="02090604020004020304" pitchFamily="18" charset="77"/>
              </a:rPr>
              <a:t>Economic Growth </a:t>
            </a:r>
            <a:r>
              <a:rPr lang="en-US" sz="2800" b="1" dirty="0">
                <a:solidFill>
                  <a:srgbClr val="00B050"/>
                </a:solidFill>
                <a:latin typeface=""/>
              </a:rPr>
              <a:t>⟿ </a:t>
            </a:r>
            <a:r>
              <a:rPr lang="en-US" sz="2800" dirty="0">
                <a:latin typeface="American Typewriter" panose="02090604020004020304" pitchFamily="18" charset="77"/>
              </a:rPr>
              <a:t>Democracy?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American Typewriter" panose="02090604020004020304" pitchFamily="18" charset="77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Huge Progress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Quasi-Experiments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Causal Graphs: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     </a:t>
            </a:r>
            <a:r>
              <a:rPr lang="en-US" sz="2800" dirty="0">
                <a:latin typeface=""/>
              </a:rPr>
              <a:t>Account  for Alternatives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Causality as Missing Data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Main Factor of CI success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Medical Studies!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25828-BA5A-36E7-B7A2-C2BBA8AF212A}"/>
              </a:ext>
            </a:extLst>
          </p:cNvPr>
          <p:cNvSpPr txBox="1"/>
          <p:nvPr/>
        </p:nvSpPr>
        <p:spPr>
          <a:xfrm>
            <a:off x="267156" y="915036"/>
            <a:ext cx="6362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How do we know: 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X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⟿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Y, not Y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⟿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X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?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377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Theory</a:t>
            </a:r>
            <a:endParaRPr lang="en-US" sz="4000" dirty="0">
              <a:latin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/>
              <p:nvPr/>
            </p:nvSpPr>
            <p:spPr>
              <a:xfrm>
                <a:off x="267156" y="1085476"/>
                <a:ext cx="6710978" cy="2825389"/>
              </a:xfrm>
              <a:custGeom>
                <a:avLst/>
                <a:gdLst>
                  <a:gd name="connsiteX0" fmla="*/ 0 w 6710978"/>
                  <a:gd name="connsiteY0" fmla="*/ 0 h 2825389"/>
                  <a:gd name="connsiteX1" fmla="*/ 492138 w 6710978"/>
                  <a:gd name="connsiteY1" fmla="*/ 0 h 2825389"/>
                  <a:gd name="connsiteX2" fmla="*/ 850057 w 6710978"/>
                  <a:gd name="connsiteY2" fmla="*/ 0 h 2825389"/>
                  <a:gd name="connsiteX3" fmla="*/ 1543525 w 6710978"/>
                  <a:gd name="connsiteY3" fmla="*/ 0 h 2825389"/>
                  <a:gd name="connsiteX4" fmla="*/ 2035663 w 6710978"/>
                  <a:gd name="connsiteY4" fmla="*/ 0 h 2825389"/>
                  <a:gd name="connsiteX5" fmla="*/ 2527802 w 6710978"/>
                  <a:gd name="connsiteY5" fmla="*/ 0 h 2825389"/>
                  <a:gd name="connsiteX6" fmla="*/ 3221269 w 6710978"/>
                  <a:gd name="connsiteY6" fmla="*/ 0 h 2825389"/>
                  <a:gd name="connsiteX7" fmla="*/ 3646298 w 6710978"/>
                  <a:gd name="connsiteY7" fmla="*/ 0 h 2825389"/>
                  <a:gd name="connsiteX8" fmla="*/ 4339766 w 6710978"/>
                  <a:gd name="connsiteY8" fmla="*/ 0 h 2825389"/>
                  <a:gd name="connsiteX9" fmla="*/ 5033234 w 6710978"/>
                  <a:gd name="connsiteY9" fmla="*/ 0 h 2825389"/>
                  <a:gd name="connsiteX10" fmla="*/ 5592482 w 6710978"/>
                  <a:gd name="connsiteY10" fmla="*/ 0 h 2825389"/>
                  <a:gd name="connsiteX11" fmla="*/ 6710978 w 6710978"/>
                  <a:gd name="connsiteY11" fmla="*/ 0 h 2825389"/>
                  <a:gd name="connsiteX12" fmla="*/ 6710978 w 6710978"/>
                  <a:gd name="connsiteY12" fmla="*/ 536824 h 2825389"/>
                  <a:gd name="connsiteX13" fmla="*/ 6710978 w 6710978"/>
                  <a:gd name="connsiteY13" fmla="*/ 1017140 h 2825389"/>
                  <a:gd name="connsiteX14" fmla="*/ 6710978 w 6710978"/>
                  <a:gd name="connsiteY14" fmla="*/ 1582218 h 2825389"/>
                  <a:gd name="connsiteX15" fmla="*/ 6710978 w 6710978"/>
                  <a:gd name="connsiteY15" fmla="*/ 2147296 h 2825389"/>
                  <a:gd name="connsiteX16" fmla="*/ 6710978 w 6710978"/>
                  <a:gd name="connsiteY16" fmla="*/ 2825389 h 2825389"/>
                  <a:gd name="connsiteX17" fmla="*/ 6084620 w 6710978"/>
                  <a:gd name="connsiteY17" fmla="*/ 2825389 h 2825389"/>
                  <a:gd name="connsiteX18" fmla="*/ 5525372 w 6710978"/>
                  <a:gd name="connsiteY18" fmla="*/ 2825389 h 2825389"/>
                  <a:gd name="connsiteX19" fmla="*/ 5167453 w 6710978"/>
                  <a:gd name="connsiteY19" fmla="*/ 2825389 h 2825389"/>
                  <a:gd name="connsiteX20" fmla="*/ 4742424 w 6710978"/>
                  <a:gd name="connsiteY20" fmla="*/ 2825389 h 2825389"/>
                  <a:gd name="connsiteX21" fmla="*/ 4048957 w 6710978"/>
                  <a:gd name="connsiteY21" fmla="*/ 2825389 h 2825389"/>
                  <a:gd name="connsiteX22" fmla="*/ 3489709 w 6710978"/>
                  <a:gd name="connsiteY22" fmla="*/ 2825389 h 2825389"/>
                  <a:gd name="connsiteX23" fmla="*/ 3064680 w 6710978"/>
                  <a:gd name="connsiteY23" fmla="*/ 2825389 h 2825389"/>
                  <a:gd name="connsiteX24" fmla="*/ 2505432 w 6710978"/>
                  <a:gd name="connsiteY24" fmla="*/ 2825389 h 2825389"/>
                  <a:gd name="connsiteX25" fmla="*/ 2147513 w 6710978"/>
                  <a:gd name="connsiteY25" fmla="*/ 2825389 h 2825389"/>
                  <a:gd name="connsiteX26" fmla="*/ 1789594 w 6710978"/>
                  <a:gd name="connsiteY26" fmla="*/ 2825389 h 2825389"/>
                  <a:gd name="connsiteX27" fmla="*/ 1230346 w 6710978"/>
                  <a:gd name="connsiteY27" fmla="*/ 2825389 h 2825389"/>
                  <a:gd name="connsiteX28" fmla="*/ 805317 w 6710978"/>
                  <a:gd name="connsiteY28" fmla="*/ 2825389 h 2825389"/>
                  <a:gd name="connsiteX29" fmla="*/ 0 w 6710978"/>
                  <a:gd name="connsiteY29" fmla="*/ 2825389 h 2825389"/>
                  <a:gd name="connsiteX30" fmla="*/ 0 w 6710978"/>
                  <a:gd name="connsiteY30" fmla="*/ 2316819 h 2825389"/>
                  <a:gd name="connsiteX31" fmla="*/ 0 w 6710978"/>
                  <a:gd name="connsiteY31" fmla="*/ 1836503 h 2825389"/>
                  <a:gd name="connsiteX32" fmla="*/ 0 w 6710978"/>
                  <a:gd name="connsiteY32" fmla="*/ 1243171 h 2825389"/>
                  <a:gd name="connsiteX33" fmla="*/ 0 w 6710978"/>
                  <a:gd name="connsiteY33" fmla="*/ 734601 h 2825389"/>
                  <a:gd name="connsiteX34" fmla="*/ 0 w 6710978"/>
                  <a:gd name="connsiteY34" fmla="*/ 0 h 282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710978" h="2825389" extrusionOk="0">
                    <a:moveTo>
                      <a:pt x="0" y="0"/>
                    </a:moveTo>
                    <a:cubicBezTo>
                      <a:pt x="121150" y="-25189"/>
                      <a:pt x="283735" y="56427"/>
                      <a:pt x="492138" y="0"/>
                    </a:cubicBezTo>
                    <a:cubicBezTo>
                      <a:pt x="700541" y="-56427"/>
                      <a:pt x="742590" y="6154"/>
                      <a:pt x="850057" y="0"/>
                    </a:cubicBezTo>
                    <a:cubicBezTo>
                      <a:pt x="957524" y="-6154"/>
                      <a:pt x="1351611" y="73958"/>
                      <a:pt x="1543525" y="0"/>
                    </a:cubicBezTo>
                    <a:cubicBezTo>
                      <a:pt x="1735439" y="-73958"/>
                      <a:pt x="1797897" y="576"/>
                      <a:pt x="2035663" y="0"/>
                    </a:cubicBezTo>
                    <a:cubicBezTo>
                      <a:pt x="2273429" y="-576"/>
                      <a:pt x="2414697" y="48478"/>
                      <a:pt x="2527802" y="0"/>
                    </a:cubicBezTo>
                    <a:cubicBezTo>
                      <a:pt x="2640907" y="-48478"/>
                      <a:pt x="2948558" y="14904"/>
                      <a:pt x="3221269" y="0"/>
                    </a:cubicBezTo>
                    <a:cubicBezTo>
                      <a:pt x="3493980" y="-14904"/>
                      <a:pt x="3522753" y="19666"/>
                      <a:pt x="3646298" y="0"/>
                    </a:cubicBezTo>
                    <a:cubicBezTo>
                      <a:pt x="3769843" y="-19666"/>
                      <a:pt x="4012567" y="80607"/>
                      <a:pt x="4339766" y="0"/>
                    </a:cubicBezTo>
                    <a:cubicBezTo>
                      <a:pt x="4666965" y="-80607"/>
                      <a:pt x="4786273" y="60742"/>
                      <a:pt x="5033234" y="0"/>
                    </a:cubicBezTo>
                    <a:cubicBezTo>
                      <a:pt x="5280195" y="-60742"/>
                      <a:pt x="5416682" y="59485"/>
                      <a:pt x="5592482" y="0"/>
                    </a:cubicBezTo>
                    <a:cubicBezTo>
                      <a:pt x="5768282" y="-59485"/>
                      <a:pt x="6221364" y="84025"/>
                      <a:pt x="6710978" y="0"/>
                    </a:cubicBezTo>
                    <a:cubicBezTo>
                      <a:pt x="6759643" y="260392"/>
                      <a:pt x="6703935" y="360973"/>
                      <a:pt x="6710978" y="536824"/>
                    </a:cubicBezTo>
                    <a:cubicBezTo>
                      <a:pt x="6718021" y="712675"/>
                      <a:pt x="6668837" y="848889"/>
                      <a:pt x="6710978" y="1017140"/>
                    </a:cubicBezTo>
                    <a:cubicBezTo>
                      <a:pt x="6753119" y="1185391"/>
                      <a:pt x="6686827" y="1375580"/>
                      <a:pt x="6710978" y="1582218"/>
                    </a:cubicBezTo>
                    <a:cubicBezTo>
                      <a:pt x="6735129" y="1788856"/>
                      <a:pt x="6701423" y="1875430"/>
                      <a:pt x="6710978" y="2147296"/>
                    </a:cubicBezTo>
                    <a:cubicBezTo>
                      <a:pt x="6720533" y="2419162"/>
                      <a:pt x="6660313" y="2572125"/>
                      <a:pt x="6710978" y="2825389"/>
                    </a:cubicBezTo>
                    <a:cubicBezTo>
                      <a:pt x="6496219" y="2844986"/>
                      <a:pt x="6252762" y="2769378"/>
                      <a:pt x="6084620" y="2825389"/>
                    </a:cubicBezTo>
                    <a:cubicBezTo>
                      <a:pt x="5916478" y="2881400"/>
                      <a:pt x="5790565" y="2784285"/>
                      <a:pt x="5525372" y="2825389"/>
                    </a:cubicBezTo>
                    <a:cubicBezTo>
                      <a:pt x="5260179" y="2866493"/>
                      <a:pt x="5289351" y="2818460"/>
                      <a:pt x="5167453" y="2825389"/>
                    </a:cubicBezTo>
                    <a:cubicBezTo>
                      <a:pt x="5045555" y="2832318"/>
                      <a:pt x="4885123" y="2821953"/>
                      <a:pt x="4742424" y="2825389"/>
                    </a:cubicBezTo>
                    <a:cubicBezTo>
                      <a:pt x="4599725" y="2828825"/>
                      <a:pt x="4246718" y="2822175"/>
                      <a:pt x="4048957" y="2825389"/>
                    </a:cubicBezTo>
                    <a:cubicBezTo>
                      <a:pt x="3851196" y="2828603"/>
                      <a:pt x="3747123" y="2784110"/>
                      <a:pt x="3489709" y="2825389"/>
                    </a:cubicBezTo>
                    <a:cubicBezTo>
                      <a:pt x="3232295" y="2866668"/>
                      <a:pt x="3259477" y="2792754"/>
                      <a:pt x="3064680" y="2825389"/>
                    </a:cubicBezTo>
                    <a:cubicBezTo>
                      <a:pt x="2869883" y="2858024"/>
                      <a:pt x="2659087" y="2771522"/>
                      <a:pt x="2505432" y="2825389"/>
                    </a:cubicBezTo>
                    <a:cubicBezTo>
                      <a:pt x="2351777" y="2879256"/>
                      <a:pt x="2280464" y="2786718"/>
                      <a:pt x="2147513" y="2825389"/>
                    </a:cubicBezTo>
                    <a:cubicBezTo>
                      <a:pt x="2014562" y="2864060"/>
                      <a:pt x="1866814" y="2812284"/>
                      <a:pt x="1789594" y="2825389"/>
                    </a:cubicBezTo>
                    <a:cubicBezTo>
                      <a:pt x="1712374" y="2838494"/>
                      <a:pt x="1467782" y="2769564"/>
                      <a:pt x="1230346" y="2825389"/>
                    </a:cubicBezTo>
                    <a:cubicBezTo>
                      <a:pt x="992910" y="2881214"/>
                      <a:pt x="917944" y="2816895"/>
                      <a:pt x="805317" y="2825389"/>
                    </a:cubicBezTo>
                    <a:cubicBezTo>
                      <a:pt x="692690" y="2833883"/>
                      <a:pt x="338026" y="2768278"/>
                      <a:pt x="0" y="2825389"/>
                    </a:cubicBezTo>
                    <a:cubicBezTo>
                      <a:pt x="-32075" y="2647949"/>
                      <a:pt x="45635" y="2427814"/>
                      <a:pt x="0" y="2316819"/>
                    </a:cubicBezTo>
                    <a:cubicBezTo>
                      <a:pt x="-45635" y="2205824"/>
                      <a:pt x="6747" y="1964356"/>
                      <a:pt x="0" y="1836503"/>
                    </a:cubicBezTo>
                    <a:cubicBezTo>
                      <a:pt x="-6747" y="1708650"/>
                      <a:pt x="28416" y="1466913"/>
                      <a:pt x="0" y="1243171"/>
                    </a:cubicBezTo>
                    <a:cubicBezTo>
                      <a:pt x="-28416" y="1019429"/>
                      <a:pt x="42790" y="861763"/>
                      <a:pt x="0" y="734601"/>
                    </a:cubicBezTo>
                    <a:cubicBezTo>
                      <a:pt x="-42790" y="607439"/>
                      <a:pt x="66964" y="347304"/>
                      <a:pt x="0" y="0"/>
                    </a:cubicBezTo>
                    <a:close/>
                  </a:path>
                </a:pathLst>
              </a:custGeom>
              <a:noFill/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800" b="1" dirty="0">
                    <a:latin typeface=""/>
                  </a:rPr>
                  <a:t>☐</a:t>
                </a:r>
                <a:r>
                  <a:rPr lang="en-US" sz="3200" b="1" dirty="0">
                    <a:latin typeface=""/>
                  </a:rPr>
                  <a:t> </a:t>
                </a:r>
                <a:r>
                  <a:rPr lang="en-US" sz="2400" dirty="0">
                    <a:latin typeface=""/>
                  </a:rPr>
                  <a:t>In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"/>
                  </a:rPr>
                  <a:t>, individuals who look f</a:t>
                </a:r>
                <a:r>
                  <a:rPr lang="en-US" sz="2600" dirty="0">
                    <a:latin typeface=""/>
                  </a:rPr>
                  <a:t>or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┃</a:t>
                </a:r>
                <a:r>
                  <a:rPr lang="en-US" sz="2400" dirty="0">
                    <a:latin typeface=""/>
                  </a:rPr>
                  <a:t>protest campaign information </a:t>
                </a:r>
                <a:r>
                  <a:rPr lang="en-US" sz="2400" i="1" dirty="0">
                    <a:latin typeface=""/>
                  </a:rPr>
                  <a:t>also</a:t>
                </a:r>
                <a:r>
                  <a:rPr lang="en-US" sz="2400" dirty="0">
                    <a:latin typeface=""/>
                  </a:rPr>
                  <a:t> search:</a:t>
                </a:r>
                <a:endParaRPr lang="en-US" sz="2400" i="1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American Typewriter" panose="02090604020004020304" pitchFamily="18" charset="77"/>
                  </a:rPr>
                  <a:t>“revolution”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┗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American Typewriter" panose="02090604020004020304" pitchFamily="18" charset="77"/>
                  </a:rPr>
                  <a:t>“anti-corruption reform”</a:t>
                </a: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American Typewriter" panose="02090604020004020304" pitchFamily="18" charset="77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b="1" dirty="0">
                    <a:solidFill>
                      <a:srgbClr val="00B050"/>
                    </a:solidFill>
                    <a:latin typeface=""/>
                  </a:rPr>
                  <a:t>Dissimilar interest in topics</a:t>
                </a:r>
                <a:endParaRPr lang="en-US" sz="2600" b="1" dirty="0">
                  <a:solidFill>
                    <a:srgbClr val="00B050"/>
                  </a:solidFill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b="1" dirty="0">
                    <a:solidFill>
                      <a:srgbClr val="00B050"/>
                    </a:solidFill>
                    <a:latin typeface=""/>
                  </a:rPr>
                  <a:t>⟿ High protest campaign fragmentation</a:t>
                </a:r>
                <a:endPara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b="1" dirty="0">
                  <a:latin typeface="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6" y="1085476"/>
                <a:ext cx="6710978" cy="2825389"/>
              </a:xfrm>
              <a:prstGeom prst="rect">
                <a:avLst/>
              </a:prstGeom>
              <a:blipFill>
                <a:blip r:embed="rId3"/>
                <a:stretch>
                  <a:fillRect l="-2079" t="-4018"/>
                </a:stretch>
              </a:blipFill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710978"/>
                          <a:gd name="connsiteY0" fmla="*/ 0 h 2825389"/>
                          <a:gd name="connsiteX1" fmla="*/ 492138 w 6710978"/>
                          <a:gd name="connsiteY1" fmla="*/ 0 h 2825389"/>
                          <a:gd name="connsiteX2" fmla="*/ 850057 w 6710978"/>
                          <a:gd name="connsiteY2" fmla="*/ 0 h 2825389"/>
                          <a:gd name="connsiteX3" fmla="*/ 1543525 w 6710978"/>
                          <a:gd name="connsiteY3" fmla="*/ 0 h 2825389"/>
                          <a:gd name="connsiteX4" fmla="*/ 2035663 w 6710978"/>
                          <a:gd name="connsiteY4" fmla="*/ 0 h 2825389"/>
                          <a:gd name="connsiteX5" fmla="*/ 2527802 w 6710978"/>
                          <a:gd name="connsiteY5" fmla="*/ 0 h 2825389"/>
                          <a:gd name="connsiteX6" fmla="*/ 3221269 w 6710978"/>
                          <a:gd name="connsiteY6" fmla="*/ 0 h 2825389"/>
                          <a:gd name="connsiteX7" fmla="*/ 3646298 w 6710978"/>
                          <a:gd name="connsiteY7" fmla="*/ 0 h 2825389"/>
                          <a:gd name="connsiteX8" fmla="*/ 4339766 w 6710978"/>
                          <a:gd name="connsiteY8" fmla="*/ 0 h 2825389"/>
                          <a:gd name="connsiteX9" fmla="*/ 5033234 w 6710978"/>
                          <a:gd name="connsiteY9" fmla="*/ 0 h 2825389"/>
                          <a:gd name="connsiteX10" fmla="*/ 5592482 w 6710978"/>
                          <a:gd name="connsiteY10" fmla="*/ 0 h 2825389"/>
                          <a:gd name="connsiteX11" fmla="*/ 6710978 w 6710978"/>
                          <a:gd name="connsiteY11" fmla="*/ 0 h 2825389"/>
                          <a:gd name="connsiteX12" fmla="*/ 6710978 w 6710978"/>
                          <a:gd name="connsiteY12" fmla="*/ 536824 h 2825389"/>
                          <a:gd name="connsiteX13" fmla="*/ 6710978 w 6710978"/>
                          <a:gd name="connsiteY13" fmla="*/ 1017140 h 2825389"/>
                          <a:gd name="connsiteX14" fmla="*/ 6710978 w 6710978"/>
                          <a:gd name="connsiteY14" fmla="*/ 1582218 h 2825389"/>
                          <a:gd name="connsiteX15" fmla="*/ 6710978 w 6710978"/>
                          <a:gd name="connsiteY15" fmla="*/ 2147296 h 2825389"/>
                          <a:gd name="connsiteX16" fmla="*/ 6710978 w 6710978"/>
                          <a:gd name="connsiteY16" fmla="*/ 2825389 h 2825389"/>
                          <a:gd name="connsiteX17" fmla="*/ 6084620 w 6710978"/>
                          <a:gd name="connsiteY17" fmla="*/ 2825389 h 2825389"/>
                          <a:gd name="connsiteX18" fmla="*/ 5525372 w 6710978"/>
                          <a:gd name="connsiteY18" fmla="*/ 2825389 h 2825389"/>
                          <a:gd name="connsiteX19" fmla="*/ 5167453 w 6710978"/>
                          <a:gd name="connsiteY19" fmla="*/ 2825389 h 2825389"/>
                          <a:gd name="connsiteX20" fmla="*/ 4742424 w 6710978"/>
                          <a:gd name="connsiteY20" fmla="*/ 2825389 h 2825389"/>
                          <a:gd name="connsiteX21" fmla="*/ 4048957 w 6710978"/>
                          <a:gd name="connsiteY21" fmla="*/ 2825389 h 2825389"/>
                          <a:gd name="connsiteX22" fmla="*/ 3489709 w 6710978"/>
                          <a:gd name="connsiteY22" fmla="*/ 2825389 h 2825389"/>
                          <a:gd name="connsiteX23" fmla="*/ 3064680 w 6710978"/>
                          <a:gd name="connsiteY23" fmla="*/ 2825389 h 2825389"/>
                          <a:gd name="connsiteX24" fmla="*/ 2505432 w 6710978"/>
                          <a:gd name="connsiteY24" fmla="*/ 2825389 h 2825389"/>
                          <a:gd name="connsiteX25" fmla="*/ 2147513 w 6710978"/>
                          <a:gd name="connsiteY25" fmla="*/ 2825389 h 2825389"/>
                          <a:gd name="connsiteX26" fmla="*/ 1789594 w 6710978"/>
                          <a:gd name="connsiteY26" fmla="*/ 2825389 h 2825389"/>
                          <a:gd name="connsiteX27" fmla="*/ 1230346 w 6710978"/>
                          <a:gd name="connsiteY27" fmla="*/ 2825389 h 2825389"/>
                          <a:gd name="connsiteX28" fmla="*/ 805317 w 6710978"/>
                          <a:gd name="connsiteY28" fmla="*/ 2825389 h 2825389"/>
                          <a:gd name="connsiteX29" fmla="*/ 0 w 6710978"/>
                          <a:gd name="connsiteY29" fmla="*/ 2825389 h 2825389"/>
                          <a:gd name="connsiteX30" fmla="*/ 0 w 6710978"/>
                          <a:gd name="connsiteY30" fmla="*/ 2316819 h 2825389"/>
                          <a:gd name="connsiteX31" fmla="*/ 0 w 6710978"/>
                          <a:gd name="connsiteY31" fmla="*/ 1836503 h 2825389"/>
                          <a:gd name="connsiteX32" fmla="*/ 0 w 6710978"/>
                          <a:gd name="connsiteY32" fmla="*/ 1243171 h 2825389"/>
                          <a:gd name="connsiteX33" fmla="*/ 0 w 6710978"/>
                          <a:gd name="connsiteY33" fmla="*/ 734601 h 2825389"/>
                          <a:gd name="connsiteX34" fmla="*/ 0 w 6710978"/>
                          <a:gd name="connsiteY34" fmla="*/ 0 h 28253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</a:cxnLst>
                        <a:rect l="l" t="t" r="r" b="b"/>
                        <a:pathLst>
                          <a:path w="6710978" h="2825389" extrusionOk="0">
                            <a:moveTo>
                              <a:pt x="0" y="0"/>
                            </a:moveTo>
                            <a:cubicBezTo>
                              <a:pt x="121150" y="-25189"/>
                              <a:pt x="283735" y="56427"/>
                              <a:pt x="492138" y="0"/>
                            </a:cubicBezTo>
                            <a:cubicBezTo>
                              <a:pt x="700541" y="-56427"/>
                              <a:pt x="742590" y="6154"/>
                              <a:pt x="850057" y="0"/>
                            </a:cubicBezTo>
                            <a:cubicBezTo>
                              <a:pt x="957524" y="-6154"/>
                              <a:pt x="1351611" y="73958"/>
                              <a:pt x="1543525" y="0"/>
                            </a:cubicBezTo>
                            <a:cubicBezTo>
                              <a:pt x="1735439" y="-73958"/>
                              <a:pt x="1797897" y="576"/>
                              <a:pt x="2035663" y="0"/>
                            </a:cubicBezTo>
                            <a:cubicBezTo>
                              <a:pt x="2273429" y="-576"/>
                              <a:pt x="2414697" y="48478"/>
                              <a:pt x="2527802" y="0"/>
                            </a:cubicBezTo>
                            <a:cubicBezTo>
                              <a:pt x="2640907" y="-48478"/>
                              <a:pt x="2948558" y="14904"/>
                              <a:pt x="3221269" y="0"/>
                            </a:cubicBezTo>
                            <a:cubicBezTo>
                              <a:pt x="3493980" y="-14904"/>
                              <a:pt x="3522753" y="19666"/>
                              <a:pt x="3646298" y="0"/>
                            </a:cubicBezTo>
                            <a:cubicBezTo>
                              <a:pt x="3769843" y="-19666"/>
                              <a:pt x="4012567" y="80607"/>
                              <a:pt x="4339766" y="0"/>
                            </a:cubicBezTo>
                            <a:cubicBezTo>
                              <a:pt x="4666965" y="-80607"/>
                              <a:pt x="4786273" y="60742"/>
                              <a:pt x="5033234" y="0"/>
                            </a:cubicBezTo>
                            <a:cubicBezTo>
                              <a:pt x="5280195" y="-60742"/>
                              <a:pt x="5416682" y="59485"/>
                              <a:pt x="5592482" y="0"/>
                            </a:cubicBezTo>
                            <a:cubicBezTo>
                              <a:pt x="5768282" y="-59485"/>
                              <a:pt x="6221364" y="84025"/>
                              <a:pt x="6710978" y="0"/>
                            </a:cubicBezTo>
                            <a:cubicBezTo>
                              <a:pt x="6759643" y="260392"/>
                              <a:pt x="6703935" y="360973"/>
                              <a:pt x="6710978" y="536824"/>
                            </a:cubicBezTo>
                            <a:cubicBezTo>
                              <a:pt x="6718021" y="712675"/>
                              <a:pt x="6668837" y="848889"/>
                              <a:pt x="6710978" y="1017140"/>
                            </a:cubicBezTo>
                            <a:cubicBezTo>
                              <a:pt x="6753119" y="1185391"/>
                              <a:pt x="6686827" y="1375580"/>
                              <a:pt x="6710978" y="1582218"/>
                            </a:cubicBezTo>
                            <a:cubicBezTo>
                              <a:pt x="6735129" y="1788856"/>
                              <a:pt x="6701423" y="1875430"/>
                              <a:pt x="6710978" y="2147296"/>
                            </a:cubicBezTo>
                            <a:cubicBezTo>
                              <a:pt x="6720533" y="2419162"/>
                              <a:pt x="6660313" y="2572125"/>
                              <a:pt x="6710978" y="2825389"/>
                            </a:cubicBezTo>
                            <a:cubicBezTo>
                              <a:pt x="6496219" y="2844986"/>
                              <a:pt x="6252762" y="2769378"/>
                              <a:pt x="6084620" y="2825389"/>
                            </a:cubicBezTo>
                            <a:cubicBezTo>
                              <a:pt x="5916478" y="2881400"/>
                              <a:pt x="5790565" y="2784285"/>
                              <a:pt x="5525372" y="2825389"/>
                            </a:cubicBezTo>
                            <a:cubicBezTo>
                              <a:pt x="5260179" y="2866493"/>
                              <a:pt x="5289351" y="2818460"/>
                              <a:pt x="5167453" y="2825389"/>
                            </a:cubicBezTo>
                            <a:cubicBezTo>
                              <a:pt x="5045555" y="2832318"/>
                              <a:pt x="4885123" y="2821953"/>
                              <a:pt x="4742424" y="2825389"/>
                            </a:cubicBezTo>
                            <a:cubicBezTo>
                              <a:pt x="4599725" y="2828825"/>
                              <a:pt x="4246718" y="2822175"/>
                              <a:pt x="4048957" y="2825389"/>
                            </a:cubicBezTo>
                            <a:cubicBezTo>
                              <a:pt x="3851196" y="2828603"/>
                              <a:pt x="3747123" y="2784110"/>
                              <a:pt x="3489709" y="2825389"/>
                            </a:cubicBezTo>
                            <a:cubicBezTo>
                              <a:pt x="3232295" y="2866668"/>
                              <a:pt x="3259477" y="2792754"/>
                              <a:pt x="3064680" y="2825389"/>
                            </a:cubicBezTo>
                            <a:cubicBezTo>
                              <a:pt x="2869883" y="2858024"/>
                              <a:pt x="2659087" y="2771522"/>
                              <a:pt x="2505432" y="2825389"/>
                            </a:cubicBezTo>
                            <a:cubicBezTo>
                              <a:pt x="2351777" y="2879256"/>
                              <a:pt x="2280464" y="2786718"/>
                              <a:pt x="2147513" y="2825389"/>
                            </a:cubicBezTo>
                            <a:cubicBezTo>
                              <a:pt x="2014562" y="2864060"/>
                              <a:pt x="1866814" y="2812284"/>
                              <a:pt x="1789594" y="2825389"/>
                            </a:cubicBezTo>
                            <a:cubicBezTo>
                              <a:pt x="1712374" y="2838494"/>
                              <a:pt x="1467782" y="2769564"/>
                              <a:pt x="1230346" y="2825389"/>
                            </a:cubicBezTo>
                            <a:cubicBezTo>
                              <a:pt x="992910" y="2881214"/>
                              <a:pt x="917944" y="2816895"/>
                              <a:pt x="805317" y="2825389"/>
                            </a:cubicBezTo>
                            <a:cubicBezTo>
                              <a:pt x="692690" y="2833883"/>
                              <a:pt x="338026" y="2768278"/>
                              <a:pt x="0" y="2825389"/>
                            </a:cubicBezTo>
                            <a:cubicBezTo>
                              <a:pt x="-32075" y="2647949"/>
                              <a:pt x="45635" y="2427814"/>
                              <a:pt x="0" y="2316819"/>
                            </a:cubicBezTo>
                            <a:cubicBezTo>
                              <a:pt x="-45635" y="2205824"/>
                              <a:pt x="6747" y="1964356"/>
                              <a:pt x="0" y="1836503"/>
                            </a:cubicBezTo>
                            <a:cubicBezTo>
                              <a:pt x="-6747" y="1708650"/>
                              <a:pt x="28416" y="1466913"/>
                              <a:pt x="0" y="1243171"/>
                            </a:cubicBezTo>
                            <a:cubicBezTo>
                              <a:pt x="-28416" y="1019429"/>
                              <a:pt x="42790" y="861763"/>
                              <a:pt x="0" y="734601"/>
                            </a:cubicBezTo>
                            <a:cubicBezTo>
                              <a:pt x="-42790" y="607439"/>
                              <a:pt x="66964" y="3473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6E11D40-E240-4C09-6E86-5C89A95ACB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62800" y="477114"/>
            <a:ext cx="5029200" cy="481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4B531-A0D1-26F7-BA89-F16C33615018}"/>
              </a:ext>
            </a:extLst>
          </p:cNvPr>
          <p:cNvSpPr txBox="1"/>
          <p:nvPr/>
        </p:nvSpPr>
        <p:spPr>
          <a:xfrm>
            <a:off x="9312099" y="5105748"/>
            <a:ext cx="140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merican Typewriter" panose="02090604020004020304" pitchFamily="18" charset="77"/>
              </a:rPr>
              <a:t>revolution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97A9E-B6BD-3573-4011-D163384EB10D}"/>
              </a:ext>
            </a:extLst>
          </p:cNvPr>
          <p:cNvSpPr txBox="1"/>
          <p:nvPr/>
        </p:nvSpPr>
        <p:spPr>
          <a:xfrm rot="16200000">
            <a:off x="5803900" y="2536676"/>
            <a:ext cx="271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merican Typewriter" panose="02090604020004020304" pitchFamily="18" charset="77"/>
              </a:rPr>
              <a:t>anti-corruption reform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65911-6502-6E48-3746-BE11AC2B22AC}"/>
              </a:ext>
            </a:extLst>
          </p:cNvPr>
          <p:cNvSpPr txBox="1"/>
          <p:nvPr/>
        </p:nvSpPr>
        <p:spPr>
          <a:xfrm>
            <a:off x="7724478" y="177442"/>
            <a:ext cx="6098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  <a:latin typeface=""/>
              </a:rPr>
              <a:t>Case 2: High Fragmentation</a:t>
            </a:r>
          </a:p>
        </p:txBody>
      </p:sp>
    </p:spTree>
    <p:extLst>
      <p:ext uri="{BB962C8B-B14F-4D97-AF65-F5344CB8AC3E}">
        <p14:creationId xmlns:p14="http://schemas.microsoft.com/office/powerpoint/2010/main" val="487271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Theory</a:t>
            </a:r>
            <a:endParaRPr lang="en-US" sz="4000" dirty="0">
              <a:latin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/>
              <p:nvPr/>
            </p:nvSpPr>
            <p:spPr>
              <a:xfrm>
                <a:off x="267156" y="1085476"/>
                <a:ext cx="6710978" cy="2234458"/>
              </a:xfrm>
              <a:custGeom>
                <a:avLst/>
                <a:gdLst>
                  <a:gd name="connsiteX0" fmla="*/ 0 w 6710978"/>
                  <a:gd name="connsiteY0" fmla="*/ 0 h 2234458"/>
                  <a:gd name="connsiteX1" fmla="*/ 492138 w 6710978"/>
                  <a:gd name="connsiteY1" fmla="*/ 0 h 2234458"/>
                  <a:gd name="connsiteX2" fmla="*/ 850057 w 6710978"/>
                  <a:gd name="connsiteY2" fmla="*/ 0 h 2234458"/>
                  <a:gd name="connsiteX3" fmla="*/ 1543525 w 6710978"/>
                  <a:gd name="connsiteY3" fmla="*/ 0 h 2234458"/>
                  <a:gd name="connsiteX4" fmla="*/ 2035663 w 6710978"/>
                  <a:gd name="connsiteY4" fmla="*/ 0 h 2234458"/>
                  <a:gd name="connsiteX5" fmla="*/ 2527802 w 6710978"/>
                  <a:gd name="connsiteY5" fmla="*/ 0 h 2234458"/>
                  <a:gd name="connsiteX6" fmla="*/ 3221269 w 6710978"/>
                  <a:gd name="connsiteY6" fmla="*/ 0 h 2234458"/>
                  <a:gd name="connsiteX7" fmla="*/ 3646298 w 6710978"/>
                  <a:gd name="connsiteY7" fmla="*/ 0 h 2234458"/>
                  <a:gd name="connsiteX8" fmla="*/ 4339766 w 6710978"/>
                  <a:gd name="connsiteY8" fmla="*/ 0 h 2234458"/>
                  <a:gd name="connsiteX9" fmla="*/ 5033234 w 6710978"/>
                  <a:gd name="connsiteY9" fmla="*/ 0 h 2234458"/>
                  <a:gd name="connsiteX10" fmla="*/ 5592482 w 6710978"/>
                  <a:gd name="connsiteY10" fmla="*/ 0 h 2234458"/>
                  <a:gd name="connsiteX11" fmla="*/ 6710978 w 6710978"/>
                  <a:gd name="connsiteY11" fmla="*/ 0 h 2234458"/>
                  <a:gd name="connsiteX12" fmla="*/ 6710978 w 6710978"/>
                  <a:gd name="connsiteY12" fmla="*/ 536270 h 2234458"/>
                  <a:gd name="connsiteX13" fmla="*/ 6710978 w 6710978"/>
                  <a:gd name="connsiteY13" fmla="*/ 1027851 h 2234458"/>
                  <a:gd name="connsiteX14" fmla="*/ 6710978 w 6710978"/>
                  <a:gd name="connsiteY14" fmla="*/ 1586465 h 2234458"/>
                  <a:gd name="connsiteX15" fmla="*/ 6710978 w 6710978"/>
                  <a:gd name="connsiteY15" fmla="*/ 2234458 h 2234458"/>
                  <a:gd name="connsiteX16" fmla="*/ 6151730 w 6710978"/>
                  <a:gd name="connsiteY16" fmla="*/ 2234458 h 2234458"/>
                  <a:gd name="connsiteX17" fmla="*/ 5458262 w 6710978"/>
                  <a:gd name="connsiteY17" fmla="*/ 2234458 h 2234458"/>
                  <a:gd name="connsiteX18" fmla="*/ 4899014 w 6710978"/>
                  <a:gd name="connsiteY18" fmla="*/ 2234458 h 2234458"/>
                  <a:gd name="connsiteX19" fmla="*/ 4541095 w 6710978"/>
                  <a:gd name="connsiteY19" fmla="*/ 2234458 h 2234458"/>
                  <a:gd name="connsiteX20" fmla="*/ 4116067 w 6710978"/>
                  <a:gd name="connsiteY20" fmla="*/ 2234458 h 2234458"/>
                  <a:gd name="connsiteX21" fmla="*/ 3422599 w 6710978"/>
                  <a:gd name="connsiteY21" fmla="*/ 2234458 h 2234458"/>
                  <a:gd name="connsiteX22" fmla="*/ 2863351 w 6710978"/>
                  <a:gd name="connsiteY22" fmla="*/ 2234458 h 2234458"/>
                  <a:gd name="connsiteX23" fmla="*/ 2438322 w 6710978"/>
                  <a:gd name="connsiteY23" fmla="*/ 2234458 h 2234458"/>
                  <a:gd name="connsiteX24" fmla="*/ 1879074 w 6710978"/>
                  <a:gd name="connsiteY24" fmla="*/ 2234458 h 2234458"/>
                  <a:gd name="connsiteX25" fmla="*/ 1521155 w 6710978"/>
                  <a:gd name="connsiteY25" fmla="*/ 2234458 h 2234458"/>
                  <a:gd name="connsiteX26" fmla="*/ 1163236 w 6710978"/>
                  <a:gd name="connsiteY26" fmla="*/ 2234458 h 2234458"/>
                  <a:gd name="connsiteX27" fmla="*/ 603988 w 6710978"/>
                  <a:gd name="connsiteY27" fmla="*/ 2234458 h 2234458"/>
                  <a:gd name="connsiteX28" fmla="*/ 0 w 6710978"/>
                  <a:gd name="connsiteY28" fmla="*/ 2234458 h 2234458"/>
                  <a:gd name="connsiteX29" fmla="*/ 0 w 6710978"/>
                  <a:gd name="connsiteY29" fmla="*/ 1653499 h 2234458"/>
                  <a:gd name="connsiteX30" fmla="*/ 0 w 6710978"/>
                  <a:gd name="connsiteY30" fmla="*/ 1117229 h 2234458"/>
                  <a:gd name="connsiteX31" fmla="*/ 0 w 6710978"/>
                  <a:gd name="connsiteY31" fmla="*/ 625648 h 2234458"/>
                  <a:gd name="connsiteX32" fmla="*/ 0 w 6710978"/>
                  <a:gd name="connsiteY32" fmla="*/ 0 h 223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710978" h="2234458" extrusionOk="0">
                    <a:moveTo>
                      <a:pt x="0" y="0"/>
                    </a:moveTo>
                    <a:cubicBezTo>
                      <a:pt x="121150" y="-25189"/>
                      <a:pt x="283735" y="56427"/>
                      <a:pt x="492138" y="0"/>
                    </a:cubicBezTo>
                    <a:cubicBezTo>
                      <a:pt x="700541" y="-56427"/>
                      <a:pt x="742590" y="6154"/>
                      <a:pt x="850057" y="0"/>
                    </a:cubicBezTo>
                    <a:cubicBezTo>
                      <a:pt x="957524" y="-6154"/>
                      <a:pt x="1351611" y="73958"/>
                      <a:pt x="1543525" y="0"/>
                    </a:cubicBezTo>
                    <a:cubicBezTo>
                      <a:pt x="1735439" y="-73958"/>
                      <a:pt x="1797897" y="576"/>
                      <a:pt x="2035663" y="0"/>
                    </a:cubicBezTo>
                    <a:cubicBezTo>
                      <a:pt x="2273429" y="-576"/>
                      <a:pt x="2414697" y="48478"/>
                      <a:pt x="2527802" y="0"/>
                    </a:cubicBezTo>
                    <a:cubicBezTo>
                      <a:pt x="2640907" y="-48478"/>
                      <a:pt x="2948558" y="14904"/>
                      <a:pt x="3221269" y="0"/>
                    </a:cubicBezTo>
                    <a:cubicBezTo>
                      <a:pt x="3493980" y="-14904"/>
                      <a:pt x="3522753" y="19666"/>
                      <a:pt x="3646298" y="0"/>
                    </a:cubicBezTo>
                    <a:cubicBezTo>
                      <a:pt x="3769843" y="-19666"/>
                      <a:pt x="4012567" y="80607"/>
                      <a:pt x="4339766" y="0"/>
                    </a:cubicBezTo>
                    <a:cubicBezTo>
                      <a:pt x="4666965" y="-80607"/>
                      <a:pt x="4786273" y="60742"/>
                      <a:pt x="5033234" y="0"/>
                    </a:cubicBezTo>
                    <a:cubicBezTo>
                      <a:pt x="5280195" y="-60742"/>
                      <a:pt x="5416682" y="59485"/>
                      <a:pt x="5592482" y="0"/>
                    </a:cubicBezTo>
                    <a:cubicBezTo>
                      <a:pt x="5768282" y="-59485"/>
                      <a:pt x="6221364" y="84025"/>
                      <a:pt x="6710978" y="0"/>
                    </a:cubicBezTo>
                    <a:cubicBezTo>
                      <a:pt x="6757048" y="155405"/>
                      <a:pt x="6668489" y="421023"/>
                      <a:pt x="6710978" y="536270"/>
                    </a:cubicBezTo>
                    <a:cubicBezTo>
                      <a:pt x="6753467" y="651517"/>
                      <a:pt x="6706664" y="897831"/>
                      <a:pt x="6710978" y="1027851"/>
                    </a:cubicBezTo>
                    <a:cubicBezTo>
                      <a:pt x="6715292" y="1157871"/>
                      <a:pt x="6709911" y="1410518"/>
                      <a:pt x="6710978" y="1586465"/>
                    </a:cubicBezTo>
                    <a:cubicBezTo>
                      <a:pt x="6712045" y="1762412"/>
                      <a:pt x="6636713" y="1997063"/>
                      <a:pt x="6710978" y="2234458"/>
                    </a:cubicBezTo>
                    <a:cubicBezTo>
                      <a:pt x="6584336" y="2261511"/>
                      <a:pt x="6415352" y="2230125"/>
                      <a:pt x="6151730" y="2234458"/>
                    </a:cubicBezTo>
                    <a:cubicBezTo>
                      <a:pt x="5888108" y="2238791"/>
                      <a:pt x="5760381" y="2176184"/>
                      <a:pt x="5458262" y="2234458"/>
                    </a:cubicBezTo>
                    <a:cubicBezTo>
                      <a:pt x="5156143" y="2292732"/>
                      <a:pt x="5164207" y="2193354"/>
                      <a:pt x="4899014" y="2234458"/>
                    </a:cubicBezTo>
                    <a:cubicBezTo>
                      <a:pt x="4633821" y="2275562"/>
                      <a:pt x="4662993" y="2227529"/>
                      <a:pt x="4541095" y="2234458"/>
                    </a:cubicBezTo>
                    <a:cubicBezTo>
                      <a:pt x="4419197" y="2241387"/>
                      <a:pt x="4256759" y="2221127"/>
                      <a:pt x="4116067" y="2234458"/>
                    </a:cubicBezTo>
                    <a:cubicBezTo>
                      <a:pt x="3975375" y="2247789"/>
                      <a:pt x="3624624" y="2231394"/>
                      <a:pt x="3422599" y="2234458"/>
                    </a:cubicBezTo>
                    <a:cubicBezTo>
                      <a:pt x="3220574" y="2237522"/>
                      <a:pt x="3120765" y="2193179"/>
                      <a:pt x="2863351" y="2234458"/>
                    </a:cubicBezTo>
                    <a:cubicBezTo>
                      <a:pt x="2605937" y="2275737"/>
                      <a:pt x="2633119" y="2201823"/>
                      <a:pt x="2438322" y="2234458"/>
                    </a:cubicBezTo>
                    <a:cubicBezTo>
                      <a:pt x="2243525" y="2267093"/>
                      <a:pt x="2032729" y="2180591"/>
                      <a:pt x="1879074" y="2234458"/>
                    </a:cubicBezTo>
                    <a:cubicBezTo>
                      <a:pt x="1725419" y="2288325"/>
                      <a:pt x="1654106" y="2195787"/>
                      <a:pt x="1521155" y="2234458"/>
                    </a:cubicBezTo>
                    <a:cubicBezTo>
                      <a:pt x="1388204" y="2273129"/>
                      <a:pt x="1240456" y="2221353"/>
                      <a:pt x="1163236" y="2234458"/>
                    </a:cubicBezTo>
                    <a:cubicBezTo>
                      <a:pt x="1086016" y="2247563"/>
                      <a:pt x="841424" y="2178633"/>
                      <a:pt x="603988" y="2234458"/>
                    </a:cubicBezTo>
                    <a:cubicBezTo>
                      <a:pt x="366552" y="2290283"/>
                      <a:pt x="181523" y="2233599"/>
                      <a:pt x="0" y="2234458"/>
                    </a:cubicBezTo>
                    <a:cubicBezTo>
                      <a:pt x="-4912" y="2046360"/>
                      <a:pt x="30538" y="1912026"/>
                      <a:pt x="0" y="1653499"/>
                    </a:cubicBezTo>
                    <a:cubicBezTo>
                      <a:pt x="-30538" y="1394972"/>
                      <a:pt x="10732" y="1373790"/>
                      <a:pt x="0" y="1117229"/>
                    </a:cubicBezTo>
                    <a:cubicBezTo>
                      <a:pt x="-10732" y="860668"/>
                      <a:pt x="58485" y="807777"/>
                      <a:pt x="0" y="625648"/>
                    </a:cubicBezTo>
                    <a:cubicBezTo>
                      <a:pt x="-58485" y="443519"/>
                      <a:pt x="67071" y="243914"/>
                      <a:pt x="0" y="0"/>
                    </a:cubicBezTo>
                    <a:close/>
                  </a:path>
                </a:pathLst>
              </a:custGeom>
              <a:noFill/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800" b="1" dirty="0">
                    <a:latin typeface=""/>
                  </a:rPr>
                  <a:t>☐</a:t>
                </a:r>
                <a:r>
                  <a:rPr lang="en-US" sz="3200" b="1" dirty="0">
                    <a:latin typeface=""/>
                  </a:rPr>
                  <a:t> </a:t>
                </a:r>
                <a:r>
                  <a:rPr lang="en-US" sz="2400" dirty="0">
                    <a:latin typeface=""/>
                  </a:rPr>
                  <a:t>In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"/>
                  </a:rPr>
                  <a:t>, individuals who look f</a:t>
                </a:r>
                <a:r>
                  <a:rPr lang="en-US" sz="2600" dirty="0">
                    <a:latin typeface=""/>
                  </a:rPr>
                  <a:t>or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┃</a:t>
                </a:r>
                <a:r>
                  <a:rPr lang="en-US" sz="2400" dirty="0">
                    <a:latin typeface=""/>
                  </a:rPr>
                  <a:t>protest campaign information </a:t>
                </a:r>
                <a:r>
                  <a:rPr lang="en-US" sz="2400" i="1" dirty="0">
                    <a:latin typeface=""/>
                  </a:rPr>
                  <a:t>also</a:t>
                </a:r>
                <a:r>
                  <a:rPr lang="en-US" sz="2400" dirty="0">
                    <a:latin typeface=""/>
                  </a:rPr>
                  <a:t> search:</a:t>
                </a:r>
                <a:endParaRPr lang="en-US" sz="2400" i="1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American Typewriter" panose="02090604020004020304" pitchFamily="18" charset="77"/>
                  </a:rPr>
                  <a:t>“revolution”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┗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American Typewriter" panose="02090604020004020304" pitchFamily="18" charset="77"/>
                  </a:rPr>
                  <a:t>“anti-corruption reform”</a:t>
                </a: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American Typewriter" panose="02090604020004020304" pitchFamily="18" charset="77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b="1" dirty="0">
                  <a:latin typeface="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6" y="1085476"/>
                <a:ext cx="6710978" cy="2234458"/>
              </a:xfrm>
              <a:prstGeom prst="rect">
                <a:avLst/>
              </a:prstGeom>
              <a:blipFill>
                <a:blip r:embed="rId3"/>
                <a:stretch>
                  <a:fillRect l="-2079" t="-5085"/>
                </a:stretch>
              </a:blipFill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710978"/>
                          <a:gd name="connsiteY0" fmla="*/ 0 h 2234458"/>
                          <a:gd name="connsiteX1" fmla="*/ 492138 w 6710978"/>
                          <a:gd name="connsiteY1" fmla="*/ 0 h 2234458"/>
                          <a:gd name="connsiteX2" fmla="*/ 850057 w 6710978"/>
                          <a:gd name="connsiteY2" fmla="*/ 0 h 2234458"/>
                          <a:gd name="connsiteX3" fmla="*/ 1543525 w 6710978"/>
                          <a:gd name="connsiteY3" fmla="*/ 0 h 2234458"/>
                          <a:gd name="connsiteX4" fmla="*/ 2035663 w 6710978"/>
                          <a:gd name="connsiteY4" fmla="*/ 0 h 2234458"/>
                          <a:gd name="connsiteX5" fmla="*/ 2527802 w 6710978"/>
                          <a:gd name="connsiteY5" fmla="*/ 0 h 2234458"/>
                          <a:gd name="connsiteX6" fmla="*/ 3221269 w 6710978"/>
                          <a:gd name="connsiteY6" fmla="*/ 0 h 2234458"/>
                          <a:gd name="connsiteX7" fmla="*/ 3646298 w 6710978"/>
                          <a:gd name="connsiteY7" fmla="*/ 0 h 2234458"/>
                          <a:gd name="connsiteX8" fmla="*/ 4339766 w 6710978"/>
                          <a:gd name="connsiteY8" fmla="*/ 0 h 2234458"/>
                          <a:gd name="connsiteX9" fmla="*/ 5033234 w 6710978"/>
                          <a:gd name="connsiteY9" fmla="*/ 0 h 2234458"/>
                          <a:gd name="connsiteX10" fmla="*/ 5592482 w 6710978"/>
                          <a:gd name="connsiteY10" fmla="*/ 0 h 2234458"/>
                          <a:gd name="connsiteX11" fmla="*/ 6710978 w 6710978"/>
                          <a:gd name="connsiteY11" fmla="*/ 0 h 2234458"/>
                          <a:gd name="connsiteX12" fmla="*/ 6710978 w 6710978"/>
                          <a:gd name="connsiteY12" fmla="*/ 536270 h 2234458"/>
                          <a:gd name="connsiteX13" fmla="*/ 6710978 w 6710978"/>
                          <a:gd name="connsiteY13" fmla="*/ 1027851 h 2234458"/>
                          <a:gd name="connsiteX14" fmla="*/ 6710978 w 6710978"/>
                          <a:gd name="connsiteY14" fmla="*/ 1586465 h 2234458"/>
                          <a:gd name="connsiteX15" fmla="*/ 6710978 w 6710978"/>
                          <a:gd name="connsiteY15" fmla="*/ 2234458 h 2234458"/>
                          <a:gd name="connsiteX16" fmla="*/ 6151730 w 6710978"/>
                          <a:gd name="connsiteY16" fmla="*/ 2234458 h 2234458"/>
                          <a:gd name="connsiteX17" fmla="*/ 5458262 w 6710978"/>
                          <a:gd name="connsiteY17" fmla="*/ 2234458 h 2234458"/>
                          <a:gd name="connsiteX18" fmla="*/ 4899014 w 6710978"/>
                          <a:gd name="connsiteY18" fmla="*/ 2234458 h 2234458"/>
                          <a:gd name="connsiteX19" fmla="*/ 4541095 w 6710978"/>
                          <a:gd name="connsiteY19" fmla="*/ 2234458 h 2234458"/>
                          <a:gd name="connsiteX20" fmla="*/ 4116067 w 6710978"/>
                          <a:gd name="connsiteY20" fmla="*/ 2234458 h 2234458"/>
                          <a:gd name="connsiteX21" fmla="*/ 3422599 w 6710978"/>
                          <a:gd name="connsiteY21" fmla="*/ 2234458 h 2234458"/>
                          <a:gd name="connsiteX22" fmla="*/ 2863351 w 6710978"/>
                          <a:gd name="connsiteY22" fmla="*/ 2234458 h 2234458"/>
                          <a:gd name="connsiteX23" fmla="*/ 2438322 w 6710978"/>
                          <a:gd name="connsiteY23" fmla="*/ 2234458 h 2234458"/>
                          <a:gd name="connsiteX24" fmla="*/ 1879074 w 6710978"/>
                          <a:gd name="connsiteY24" fmla="*/ 2234458 h 2234458"/>
                          <a:gd name="connsiteX25" fmla="*/ 1521155 w 6710978"/>
                          <a:gd name="connsiteY25" fmla="*/ 2234458 h 2234458"/>
                          <a:gd name="connsiteX26" fmla="*/ 1163236 w 6710978"/>
                          <a:gd name="connsiteY26" fmla="*/ 2234458 h 2234458"/>
                          <a:gd name="connsiteX27" fmla="*/ 603988 w 6710978"/>
                          <a:gd name="connsiteY27" fmla="*/ 2234458 h 2234458"/>
                          <a:gd name="connsiteX28" fmla="*/ 0 w 6710978"/>
                          <a:gd name="connsiteY28" fmla="*/ 2234458 h 2234458"/>
                          <a:gd name="connsiteX29" fmla="*/ 0 w 6710978"/>
                          <a:gd name="connsiteY29" fmla="*/ 1653499 h 2234458"/>
                          <a:gd name="connsiteX30" fmla="*/ 0 w 6710978"/>
                          <a:gd name="connsiteY30" fmla="*/ 1117229 h 2234458"/>
                          <a:gd name="connsiteX31" fmla="*/ 0 w 6710978"/>
                          <a:gd name="connsiteY31" fmla="*/ 625648 h 2234458"/>
                          <a:gd name="connsiteX32" fmla="*/ 0 w 6710978"/>
                          <a:gd name="connsiteY32" fmla="*/ 0 h 22344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6710978" h="2234458" extrusionOk="0">
                            <a:moveTo>
                              <a:pt x="0" y="0"/>
                            </a:moveTo>
                            <a:cubicBezTo>
                              <a:pt x="121150" y="-25189"/>
                              <a:pt x="283735" y="56427"/>
                              <a:pt x="492138" y="0"/>
                            </a:cubicBezTo>
                            <a:cubicBezTo>
                              <a:pt x="700541" y="-56427"/>
                              <a:pt x="742590" y="6154"/>
                              <a:pt x="850057" y="0"/>
                            </a:cubicBezTo>
                            <a:cubicBezTo>
                              <a:pt x="957524" y="-6154"/>
                              <a:pt x="1351611" y="73958"/>
                              <a:pt x="1543525" y="0"/>
                            </a:cubicBezTo>
                            <a:cubicBezTo>
                              <a:pt x="1735439" y="-73958"/>
                              <a:pt x="1797897" y="576"/>
                              <a:pt x="2035663" y="0"/>
                            </a:cubicBezTo>
                            <a:cubicBezTo>
                              <a:pt x="2273429" y="-576"/>
                              <a:pt x="2414697" y="48478"/>
                              <a:pt x="2527802" y="0"/>
                            </a:cubicBezTo>
                            <a:cubicBezTo>
                              <a:pt x="2640907" y="-48478"/>
                              <a:pt x="2948558" y="14904"/>
                              <a:pt x="3221269" y="0"/>
                            </a:cubicBezTo>
                            <a:cubicBezTo>
                              <a:pt x="3493980" y="-14904"/>
                              <a:pt x="3522753" y="19666"/>
                              <a:pt x="3646298" y="0"/>
                            </a:cubicBezTo>
                            <a:cubicBezTo>
                              <a:pt x="3769843" y="-19666"/>
                              <a:pt x="4012567" y="80607"/>
                              <a:pt x="4339766" y="0"/>
                            </a:cubicBezTo>
                            <a:cubicBezTo>
                              <a:pt x="4666965" y="-80607"/>
                              <a:pt x="4786273" y="60742"/>
                              <a:pt x="5033234" y="0"/>
                            </a:cubicBezTo>
                            <a:cubicBezTo>
                              <a:pt x="5280195" y="-60742"/>
                              <a:pt x="5416682" y="59485"/>
                              <a:pt x="5592482" y="0"/>
                            </a:cubicBezTo>
                            <a:cubicBezTo>
                              <a:pt x="5768282" y="-59485"/>
                              <a:pt x="6221364" y="84025"/>
                              <a:pt x="6710978" y="0"/>
                            </a:cubicBezTo>
                            <a:cubicBezTo>
                              <a:pt x="6757048" y="155405"/>
                              <a:pt x="6668489" y="421023"/>
                              <a:pt x="6710978" y="536270"/>
                            </a:cubicBezTo>
                            <a:cubicBezTo>
                              <a:pt x="6753467" y="651517"/>
                              <a:pt x="6706664" y="897831"/>
                              <a:pt x="6710978" y="1027851"/>
                            </a:cubicBezTo>
                            <a:cubicBezTo>
                              <a:pt x="6715292" y="1157871"/>
                              <a:pt x="6709911" y="1410518"/>
                              <a:pt x="6710978" y="1586465"/>
                            </a:cubicBezTo>
                            <a:cubicBezTo>
                              <a:pt x="6712045" y="1762412"/>
                              <a:pt x="6636713" y="1997063"/>
                              <a:pt x="6710978" y="2234458"/>
                            </a:cubicBezTo>
                            <a:cubicBezTo>
                              <a:pt x="6584336" y="2261511"/>
                              <a:pt x="6415352" y="2230125"/>
                              <a:pt x="6151730" y="2234458"/>
                            </a:cubicBezTo>
                            <a:cubicBezTo>
                              <a:pt x="5888108" y="2238791"/>
                              <a:pt x="5760381" y="2176184"/>
                              <a:pt x="5458262" y="2234458"/>
                            </a:cubicBezTo>
                            <a:cubicBezTo>
                              <a:pt x="5156143" y="2292732"/>
                              <a:pt x="5164207" y="2193354"/>
                              <a:pt x="4899014" y="2234458"/>
                            </a:cubicBezTo>
                            <a:cubicBezTo>
                              <a:pt x="4633821" y="2275562"/>
                              <a:pt x="4662993" y="2227529"/>
                              <a:pt x="4541095" y="2234458"/>
                            </a:cubicBezTo>
                            <a:cubicBezTo>
                              <a:pt x="4419197" y="2241387"/>
                              <a:pt x="4256759" y="2221127"/>
                              <a:pt x="4116067" y="2234458"/>
                            </a:cubicBezTo>
                            <a:cubicBezTo>
                              <a:pt x="3975375" y="2247789"/>
                              <a:pt x="3624624" y="2231394"/>
                              <a:pt x="3422599" y="2234458"/>
                            </a:cubicBezTo>
                            <a:cubicBezTo>
                              <a:pt x="3220574" y="2237522"/>
                              <a:pt x="3120765" y="2193179"/>
                              <a:pt x="2863351" y="2234458"/>
                            </a:cubicBezTo>
                            <a:cubicBezTo>
                              <a:pt x="2605937" y="2275737"/>
                              <a:pt x="2633119" y="2201823"/>
                              <a:pt x="2438322" y="2234458"/>
                            </a:cubicBezTo>
                            <a:cubicBezTo>
                              <a:pt x="2243525" y="2267093"/>
                              <a:pt x="2032729" y="2180591"/>
                              <a:pt x="1879074" y="2234458"/>
                            </a:cubicBezTo>
                            <a:cubicBezTo>
                              <a:pt x="1725419" y="2288325"/>
                              <a:pt x="1654106" y="2195787"/>
                              <a:pt x="1521155" y="2234458"/>
                            </a:cubicBezTo>
                            <a:cubicBezTo>
                              <a:pt x="1388204" y="2273129"/>
                              <a:pt x="1240456" y="2221353"/>
                              <a:pt x="1163236" y="2234458"/>
                            </a:cubicBezTo>
                            <a:cubicBezTo>
                              <a:pt x="1086016" y="2247563"/>
                              <a:pt x="841424" y="2178633"/>
                              <a:pt x="603988" y="2234458"/>
                            </a:cubicBezTo>
                            <a:cubicBezTo>
                              <a:pt x="366552" y="2290283"/>
                              <a:pt x="181523" y="2233599"/>
                              <a:pt x="0" y="2234458"/>
                            </a:cubicBezTo>
                            <a:cubicBezTo>
                              <a:pt x="-4912" y="2046360"/>
                              <a:pt x="30538" y="1912026"/>
                              <a:pt x="0" y="1653499"/>
                            </a:cubicBezTo>
                            <a:cubicBezTo>
                              <a:pt x="-30538" y="1394972"/>
                              <a:pt x="10732" y="1373790"/>
                              <a:pt x="0" y="1117229"/>
                            </a:cubicBezTo>
                            <a:cubicBezTo>
                              <a:pt x="-10732" y="860668"/>
                              <a:pt x="58485" y="807777"/>
                              <a:pt x="0" y="625648"/>
                            </a:cubicBezTo>
                            <a:cubicBezTo>
                              <a:pt x="-58485" y="443519"/>
                              <a:pt x="67071" y="2439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6E11D40-E240-4C09-6E86-5C89A95ACB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62800" y="477114"/>
            <a:ext cx="5029200" cy="481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4B531-A0D1-26F7-BA89-F16C33615018}"/>
              </a:ext>
            </a:extLst>
          </p:cNvPr>
          <p:cNvSpPr txBox="1"/>
          <p:nvPr/>
        </p:nvSpPr>
        <p:spPr>
          <a:xfrm>
            <a:off x="9312099" y="5105748"/>
            <a:ext cx="140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merican Typewriter" panose="02090604020004020304" pitchFamily="18" charset="77"/>
              </a:rPr>
              <a:t>revolution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97A9E-B6BD-3573-4011-D163384EB10D}"/>
              </a:ext>
            </a:extLst>
          </p:cNvPr>
          <p:cNvSpPr txBox="1"/>
          <p:nvPr/>
        </p:nvSpPr>
        <p:spPr>
          <a:xfrm rot="16200000">
            <a:off x="5803900" y="2536676"/>
            <a:ext cx="271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merican Typewriter" panose="02090604020004020304" pitchFamily="18" charset="77"/>
              </a:rPr>
              <a:t>anti-corruption reform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65911-6502-6E48-3746-BE11AC2B22AC}"/>
              </a:ext>
            </a:extLst>
          </p:cNvPr>
          <p:cNvSpPr txBox="1"/>
          <p:nvPr/>
        </p:nvSpPr>
        <p:spPr>
          <a:xfrm>
            <a:off x="7724478" y="177442"/>
            <a:ext cx="6098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  <a:latin typeface=""/>
              </a:rPr>
              <a:t>Case 3: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1842736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Implementation with G-Trends</a:t>
            </a:r>
            <a:endParaRPr lang="en-US" sz="4000" dirty="0">
              <a:latin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E4F91-88A4-89F5-5275-B336F258F023}"/>
              </a:ext>
            </a:extLst>
          </p:cNvPr>
          <p:cNvSpPr txBox="1"/>
          <p:nvPr/>
        </p:nvSpPr>
        <p:spPr>
          <a:xfrm>
            <a:off x="267156" y="1085476"/>
            <a:ext cx="10656658" cy="2874633"/>
          </a:xfrm>
          <a:custGeom>
            <a:avLst/>
            <a:gdLst>
              <a:gd name="connsiteX0" fmla="*/ 0 w 10656658"/>
              <a:gd name="connsiteY0" fmla="*/ 0 h 2874633"/>
              <a:gd name="connsiteX1" fmla="*/ 485470 w 10656658"/>
              <a:gd name="connsiteY1" fmla="*/ 0 h 2874633"/>
              <a:gd name="connsiteX2" fmla="*/ 757807 w 10656658"/>
              <a:gd name="connsiteY2" fmla="*/ 0 h 2874633"/>
              <a:gd name="connsiteX3" fmla="*/ 1562977 w 10656658"/>
              <a:gd name="connsiteY3" fmla="*/ 0 h 2874633"/>
              <a:gd name="connsiteX4" fmla="*/ 2048446 w 10656658"/>
              <a:gd name="connsiteY4" fmla="*/ 0 h 2874633"/>
              <a:gd name="connsiteX5" fmla="*/ 2533916 w 10656658"/>
              <a:gd name="connsiteY5" fmla="*/ 0 h 2874633"/>
              <a:gd name="connsiteX6" fmla="*/ 3339086 w 10656658"/>
              <a:gd name="connsiteY6" fmla="*/ 0 h 2874633"/>
              <a:gd name="connsiteX7" fmla="*/ 3717990 w 10656658"/>
              <a:gd name="connsiteY7" fmla="*/ 0 h 2874633"/>
              <a:gd name="connsiteX8" fmla="*/ 4523159 w 10656658"/>
              <a:gd name="connsiteY8" fmla="*/ 0 h 2874633"/>
              <a:gd name="connsiteX9" fmla="*/ 5328329 w 10656658"/>
              <a:gd name="connsiteY9" fmla="*/ 0 h 2874633"/>
              <a:gd name="connsiteX10" fmla="*/ 5920366 w 10656658"/>
              <a:gd name="connsiteY10" fmla="*/ 0 h 2874633"/>
              <a:gd name="connsiteX11" fmla="*/ 6725535 w 10656658"/>
              <a:gd name="connsiteY11" fmla="*/ 0 h 2874633"/>
              <a:gd name="connsiteX12" fmla="*/ 7211005 w 10656658"/>
              <a:gd name="connsiteY12" fmla="*/ 0 h 2874633"/>
              <a:gd name="connsiteX13" fmla="*/ 7696475 w 10656658"/>
              <a:gd name="connsiteY13" fmla="*/ 0 h 2874633"/>
              <a:gd name="connsiteX14" fmla="*/ 8395078 w 10656658"/>
              <a:gd name="connsiteY14" fmla="*/ 0 h 2874633"/>
              <a:gd name="connsiteX15" fmla="*/ 8880548 w 10656658"/>
              <a:gd name="connsiteY15" fmla="*/ 0 h 2874633"/>
              <a:gd name="connsiteX16" fmla="*/ 9685718 w 10656658"/>
              <a:gd name="connsiteY16" fmla="*/ 0 h 2874633"/>
              <a:gd name="connsiteX17" fmla="*/ 10656658 w 10656658"/>
              <a:gd name="connsiteY17" fmla="*/ 0 h 2874633"/>
              <a:gd name="connsiteX18" fmla="*/ 10656658 w 10656658"/>
              <a:gd name="connsiteY18" fmla="*/ 574927 h 2874633"/>
              <a:gd name="connsiteX19" fmla="*/ 10656658 w 10656658"/>
              <a:gd name="connsiteY19" fmla="*/ 1178600 h 2874633"/>
              <a:gd name="connsiteX20" fmla="*/ 10656658 w 10656658"/>
              <a:gd name="connsiteY20" fmla="*/ 1667287 h 2874633"/>
              <a:gd name="connsiteX21" fmla="*/ 10656658 w 10656658"/>
              <a:gd name="connsiteY21" fmla="*/ 2184721 h 2874633"/>
              <a:gd name="connsiteX22" fmla="*/ 10656658 w 10656658"/>
              <a:gd name="connsiteY22" fmla="*/ 2874633 h 2874633"/>
              <a:gd name="connsiteX23" fmla="*/ 10171188 w 10656658"/>
              <a:gd name="connsiteY23" fmla="*/ 2874633 h 2874633"/>
              <a:gd name="connsiteX24" fmla="*/ 9579151 w 10656658"/>
              <a:gd name="connsiteY24" fmla="*/ 2874633 h 2874633"/>
              <a:gd name="connsiteX25" fmla="*/ 9306815 w 10656658"/>
              <a:gd name="connsiteY25" fmla="*/ 2874633 h 2874633"/>
              <a:gd name="connsiteX26" fmla="*/ 9034478 w 10656658"/>
              <a:gd name="connsiteY26" fmla="*/ 2874633 h 2874633"/>
              <a:gd name="connsiteX27" fmla="*/ 8442441 w 10656658"/>
              <a:gd name="connsiteY27" fmla="*/ 2874633 h 2874633"/>
              <a:gd name="connsiteX28" fmla="*/ 8063538 w 10656658"/>
              <a:gd name="connsiteY28" fmla="*/ 2874633 h 2874633"/>
              <a:gd name="connsiteX29" fmla="*/ 7364935 w 10656658"/>
              <a:gd name="connsiteY29" fmla="*/ 2874633 h 2874633"/>
              <a:gd name="connsiteX30" fmla="*/ 6986031 w 10656658"/>
              <a:gd name="connsiteY30" fmla="*/ 2874633 h 2874633"/>
              <a:gd name="connsiteX31" fmla="*/ 6287428 w 10656658"/>
              <a:gd name="connsiteY31" fmla="*/ 2874633 h 2874633"/>
              <a:gd name="connsiteX32" fmla="*/ 6015091 w 10656658"/>
              <a:gd name="connsiteY32" fmla="*/ 2874633 h 2874633"/>
              <a:gd name="connsiteX33" fmla="*/ 5316488 w 10656658"/>
              <a:gd name="connsiteY33" fmla="*/ 2874633 h 2874633"/>
              <a:gd name="connsiteX34" fmla="*/ 4937585 w 10656658"/>
              <a:gd name="connsiteY34" fmla="*/ 2874633 h 2874633"/>
              <a:gd name="connsiteX35" fmla="*/ 4665248 w 10656658"/>
              <a:gd name="connsiteY35" fmla="*/ 2874633 h 2874633"/>
              <a:gd name="connsiteX36" fmla="*/ 4286345 w 10656658"/>
              <a:gd name="connsiteY36" fmla="*/ 2874633 h 2874633"/>
              <a:gd name="connsiteX37" fmla="*/ 3587742 w 10656658"/>
              <a:gd name="connsiteY37" fmla="*/ 2874633 h 2874633"/>
              <a:gd name="connsiteX38" fmla="*/ 3208838 w 10656658"/>
              <a:gd name="connsiteY38" fmla="*/ 2874633 h 2874633"/>
              <a:gd name="connsiteX39" fmla="*/ 2936501 w 10656658"/>
              <a:gd name="connsiteY39" fmla="*/ 2874633 h 2874633"/>
              <a:gd name="connsiteX40" fmla="*/ 2557598 w 10656658"/>
              <a:gd name="connsiteY40" fmla="*/ 2874633 h 2874633"/>
              <a:gd name="connsiteX41" fmla="*/ 2072128 w 10656658"/>
              <a:gd name="connsiteY41" fmla="*/ 2874633 h 2874633"/>
              <a:gd name="connsiteX42" fmla="*/ 1480091 w 10656658"/>
              <a:gd name="connsiteY42" fmla="*/ 2874633 h 2874633"/>
              <a:gd name="connsiteX43" fmla="*/ 1101188 w 10656658"/>
              <a:gd name="connsiteY43" fmla="*/ 2874633 h 2874633"/>
              <a:gd name="connsiteX44" fmla="*/ 0 w 10656658"/>
              <a:gd name="connsiteY44" fmla="*/ 2874633 h 2874633"/>
              <a:gd name="connsiteX45" fmla="*/ 0 w 10656658"/>
              <a:gd name="connsiteY45" fmla="*/ 2299706 h 2874633"/>
              <a:gd name="connsiteX46" fmla="*/ 0 w 10656658"/>
              <a:gd name="connsiteY46" fmla="*/ 1724780 h 2874633"/>
              <a:gd name="connsiteX47" fmla="*/ 0 w 10656658"/>
              <a:gd name="connsiteY47" fmla="*/ 1149853 h 2874633"/>
              <a:gd name="connsiteX48" fmla="*/ 0 w 10656658"/>
              <a:gd name="connsiteY48" fmla="*/ 574927 h 2874633"/>
              <a:gd name="connsiteX49" fmla="*/ 0 w 10656658"/>
              <a:gd name="connsiteY49" fmla="*/ 0 h 287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656658" h="2874633" extrusionOk="0">
                <a:moveTo>
                  <a:pt x="0" y="0"/>
                </a:moveTo>
                <a:cubicBezTo>
                  <a:pt x="130725" y="-27783"/>
                  <a:pt x="360485" y="12028"/>
                  <a:pt x="485470" y="0"/>
                </a:cubicBezTo>
                <a:cubicBezTo>
                  <a:pt x="610455" y="-12028"/>
                  <a:pt x="642010" y="22283"/>
                  <a:pt x="757807" y="0"/>
                </a:cubicBezTo>
                <a:cubicBezTo>
                  <a:pt x="873604" y="-22283"/>
                  <a:pt x="1160768" y="9426"/>
                  <a:pt x="1562977" y="0"/>
                </a:cubicBezTo>
                <a:cubicBezTo>
                  <a:pt x="1965186" y="-9426"/>
                  <a:pt x="1898476" y="28914"/>
                  <a:pt x="2048446" y="0"/>
                </a:cubicBezTo>
                <a:cubicBezTo>
                  <a:pt x="2198416" y="-28914"/>
                  <a:pt x="2426997" y="16844"/>
                  <a:pt x="2533916" y="0"/>
                </a:cubicBezTo>
                <a:cubicBezTo>
                  <a:pt x="2640835" y="-16844"/>
                  <a:pt x="3064877" y="53691"/>
                  <a:pt x="3339086" y="0"/>
                </a:cubicBezTo>
                <a:cubicBezTo>
                  <a:pt x="3613295" y="-53691"/>
                  <a:pt x="3633543" y="21922"/>
                  <a:pt x="3717990" y="0"/>
                </a:cubicBezTo>
                <a:cubicBezTo>
                  <a:pt x="3802437" y="-21922"/>
                  <a:pt x="4128496" y="79423"/>
                  <a:pt x="4523159" y="0"/>
                </a:cubicBezTo>
                <a:cubicBezTo>
                  <a:pt x="4917822" y="-79423"/>
                  <a:pt x="4979097" y="15785"/>
                  <a:pt x="5328329" y="0"/>
                </a:cubicBezTo>
                <a:cubicBezTo>
                  <a:pt x="5677561" y="-15785"/>
                  <a:pt x="5653080" y="31198"/>
                  <a:pt x="5920366" y="0"/>
                </a:cubicBezTo>
                <a:cubicBezTo>
                  <a:pt x="6187652" y="-31198"/>
                  <a:pt x="6513079" y="14488"/>
                  <a:pt x="6725535" y="0"/>
                </a:cubicBezTo>
                <a:cubicBezTo>
                  <a:pt x="6937991" y="-14488"/>
                  <a:pt x="7094889" y="50284"/>
                  <a:pt x="7211005" y="0"/>
                </a:cubicBezTo>
                <a:cubicBezTo>
                  <a:pt x="7327121" y="-50284"/>
                  <a:pt x="7562732" y="16781"/>
                  <a:pt x="7696475" y="0"/>
                </a:cubicBezTo>
                <a:cubicBezTo>
                  <a:pt x="7830218" y="-16781"/>
                  <a:pt x="8166210" y="51892"/>
                  <a:pt x="8395078" y="0"/>
                </a:cubicBezTo>
                <a:cubicBezTo>
                  <a:pt x="8623946" y="-51892"/>
                  <a:pt x="8684720" y="4606"/>
                  <a:pt x="8880548" y="0"/>
                </a:cubicBezTo>
                <a:cubicBezTo>
                  <a:pt x="9076376" y="-4606"/>
                  <a:pt x="9406088" y="71911"/>
                  <a:pt x="9685718" y="0"/>
                </a:cubicBezTo>
                <a:cubicBezTo>
                  <a:pt x="9965348" y="-71911"/>
                  <a:pt x="10337964" y="9633"/>
                  <a:pt x="10656658" y="0"/>
                </a:cubicBezTo>
                <a:cubicBezTo>
                  <a:pt x="10708127" y="239021"/>
                  <a:pt x="10606124" y="383140"/>
                  <a:pt x="10656658" y="574927"/>
                </a:cubicBezTo>
                <a:cubicBezTo>
                  <a:pt x="10707192" y="766714"/>
                  <a:pt x="10615785" y="904052"/>
                  <a:pt x="10656658" y="1178600"/>
                </a:cubicBezTo>
                <a:cubicBezTo>
                  <a:pt x="10697531" y="1453148"/>
                  <a:pt x="10619634" y="1493571"/>
                  <a:pt x="10656658" y="1667287"/>
                </a:cubicBezTo>
                <a:cubicBezTo>
                  <a:pt x="10693682" y="1841003"/>
                  <a:pt x="10614927" y="1948717"/>
                  <a:pt x="10656658" y="2184721"/>
                </a:cubicBezTo>
                <a:cubicBezTo>
                  <a:pt x="10698389" y="2420725"/>
                  <a:pt x="10631451" y="2568476"/>
                  <a:pt x="10656658" y="2874633"/>
                </a:cubicBezTo>
                <a:cubicBezTo>
                  <a:pt x="10478429" y="2898699"/>
                  <a:pt x="10391454" y="2842298"/>
                  <a:pt x="10171188" y="2874633"/>
                </a:cubicBezTo>
                <a:cubicBezTo>
                  <a:pt x="9950922" y="2906968"/>
                  <a:pt x="9783974" y="2807986"/>
                  <a:pt x="9579151" y="2874633"/>
                </a:cubicBezTo>
                <a:cubicBezTo>
                  <a:pt x="9374328" y="2941280"/>
                  <a:pt x="9386274" y="2852070"/>
                  <a:pt x="9306815" y="2874633"/>
                </a:cubicBezTo>
                <a:cubicBezTo>
                  <a:pt x="9227356" y="2897196"/>
                  <a:pt x="9145098" y="2860044"/>
                  <a:pt x="9034478" y="2874633"/>
                </a:cubicBezTo>
                <a:cubicBezTo>
                  <a:pt x="8923858" y="2889222"/>
                  <a:pt x="8702187" y="2816170"/>
                  <a:pt x="8442441" y="2874633"/>
                </a:cubicBezTo>
                <a:cubicBezTo>
                  <a:pt x="8182695" y="2933096"/>
                  <a:pt x="8153074" y="2840215"/>
                  <a:pt x="8063538" y="2874633"/>
                </a:cubicBezTo>
                <a:cubicBezTo>
                  <a:pt x="7974002" y="2909051"/>
                  <a:pt x="7584636" y="2794489"/>
                  <a:pt x="7364935" y="2874633"/>
                </a:cubicBezTo>
                <a:cubicBezTo>
                  <a:pt x="7145234" y="2954777"/>
                  <a:pt x="7091236" y="2873873"/>
                  <a:pt x="6986031" y="2874633"/>
                </a:cubicBezTo>
                <a:cubicBezTo>
                  <a:pt x="6880826" y="2875393"/>
                  <a:pt x="6629713" y="2809188"/>
                  <a:pt x="6287428" y="2874633"/>
                </a:cubicBezTo>
                <a:cubicBezTo>
                  <a:pt x="5945143" y="2940078"/>
                  <a:pt x="6100323" y="2867787"/>
                  <a:pt x="6015091" y="2874633"/>
                </a:cubicBezTo>
                <a:cubicBezTo>
                  <a:pt x="5929859" y="2881479"/>
                  <a:pt x="5531989" y="2796630"/>
                  <a:pt x="5316488" y="2874633"/>
                </a:cubicBezTo>
                <a:cubicBezTo>
                  <a:pt x="5100987" y="2952636"/>
                  <a:pt x="5093635" y="2836829"/>
                  <a:pt x="4937585" y="2874633"/>
                </a:cubicBezTo>
                <a:cubicBezTo>
                  <a:pt x="4781535" y="2912437"/>
                  <a:pt x="4796061" y="2842708"/>
                  <a:pt x="4665248" y="2874633"/>
                </a:cubicBezTo>
                <a:cubicBezTo>
                  <a:pt x="4534435" y="2906558"/>
                  <a:pt x="4443542" y="2864627"/>
                  <a:pt x="4286345" y="2874633"/>
                </a:cubicBezTo>
                <a:cubicBezTo>
                  <a:pt x="4129148" y="2884639"/>
                  <a:pt x="3845863" y="2808512"/>
                  <a:pt x="3587742" y="2874633"/>
                </a:cubicBezTo>
                <a:cubicBezTo>
                  <a:pt x="3329621" y="2940754"/>
                  <a:pt x="3316314" y="2857919"/>
                  <a:pt x="3208838" y="2874633"/>
                </a:cubicBezTo>
                <a:cubicBezTo>
                  <a:pt x="3101362" y="2891347"/>
                  <a:pt x="3009026" y="2854691"/>
                  <a:pt x="2936501" y="2874633"/>
                </a:cubicBezTo>
                <a:cubicBezTo>
                  <a:pt x="2863976" y="2894575"/>
                  <a:pt x="2704851" y="2848607"/>
                  <a:pt x="2557598" y="2874633"/>
                </a:cubicBezTo>
                <a:cubicBezTo>
                  <a:pt x="2410345" y="2900659"/>
                  <a:pt x="2215805" y="2832916"/>
                  <a:pt x="2072128" y="2874633"/>
                </a:cubicBezTo>
                <a:cubicBezTo>
                  <a:pt x="1928451" y="2916350"/>
                  <a:pt x="1766910" y="2808874"/>
                  <a:pt x="1480091" y="2874633"/>
                </a:cubicBezTo>
                <a:cubicBezTo>
                  <a:pt x="1193272" y="2940392"/>
                  <a:pt x="1254865" y="2860357"/>
                  <a:pt x="1101188" y="2874633"/>
                </a:cubicBezTo>
                <a:cubicBezTo>
                  <a:pt x="947511" y="2888909"/>
                  <a:pt x="253205" y="2784286"/>
                  <a:pt x="0" y="2874633"/>
                </a:cubicBezTo>
                <a:cubicBezTo>
                  <a:pt x="-15060" y="2752085"/>
                  <a:pt x="14950" y="2485948"/>
                  <a:pt x="0" y="2299706"/>
                </a:cubicBezTo>
                <a:cubicBezTo>
                  <a:pt x="-14950" y="2113464"/>
                  <a:pt x="16326" y="1998979"/>
                  <a:pt x="0" y="1724780"/>
                </a:cubicBezTo>
                <a:cubicBezTo>
                  <a:pt x="-16326" y="1450581"/>
                  <a:pt x="47577" y="1349376"/>
                  <a:pt x="0" y="1149853"/>
                </a:cubicBezTo>
                <a:cubicBezTo>
                  <a:pt x="-47577" y="950330"/>
                  <a:pt x="16242" y="853912"/>
                  <a:pt x="0" y="574927"/>
                </a:cubicBezTo>
                <a:cubicBezTo>
                  <a:pt x="-16242" y="295942"/>
                  <a:pt x="3212" y="16279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☐</a:t>
            </a:r>
            <a:r>
              <a:rPr lang="en-US" sz="3200" b="1" dirty="0">
                <a:latin typeface=""/>
              </a:rPr>
              <a:t> </a:t>
            </a:r>
            <a:r>
              <a:rPr lang="en-US" sz="2400" b="1" dirty="0">
                <a:latin typeface=""/>
              </a:rPr>
              <a:t>Google trends</a:t>
            </a:r>
            <a:endParaRPr lang="en-US" sz="26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000" dirty="0">
                <a:latin typeface=""/>
              </a:rPr>
              <a:t>┣</a:t>
            </a:r>
            <a:r>
              <a:rPr lang="en-US" sz="3200" dirty="0">
                <a:latin typeface=""/>
              </a:rPr>
              <a:t> </a:t>
            </a:r>
            <a:r>
              <a:rPr lang="en-US" sz="2400" dirty="0">
                <a:latin typeface=""/>
              </a:rPr>
              <a:t>Score [0-100] based on the volume of search queries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Provides data for separate queries and queries aggregated into topics  </a:t>
            </a:r>
            <a:endParaRPr lang="en-US" sz="30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0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Identifies </a:t>
            </a:r>
            <a:r>
              <a:rPr lang="en-US" sz="2400" dirty="0">
                <a:latin typeface="American Typewriter" panose="02090604020004020304" pitchFamily="18" charset="77"/>
              </a:rPr>
              <a:t>queries / topics </a:t>
            </a:r>
            <a:r>
              <a:rPr lang="en-US" sz="2400" dirty="0">
                <a:latin typeface=""/>
              </a:rPr>
              <a:t>correlated with the initial</a:t>
            </a:r>
            <a:r>
              <a:rPr lang="en-US" sz="2400" dirty="0">
                <a:latin typeface="American Typewriter" panose="02090604020004020304" pitchFamily="18" charset="77"/>
              </a:rPr>
              <a:t> query / topic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Subnational level data</a:t>
            </a:r>
            <a:endParaRPr lang="en-US" sz="2400" dirty="0">
              <a:latin typeface="American Typewriter" panose="02090604020004020304" pitchFamily="18" charset="77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24144-8955-9E38-0263-5155DE73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2" y="3074406"/>
            <a:ext cx="3949700" cy="21717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4AB10F-106C-3CC4-DF19-4B4B6701A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856" y="3074406"/>
            <a:ext cx="4818402" cy="242126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18EBD-C450-E567-22A4-081E79550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412" y="3044556"/>
            <a:ext cx="2835432" cy="35155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C1F0D2-24D9-C343-3B65-C95BC36A6D99}"/>
              </a:ext>
            </a:extLst>
          </p:cNvPr>
          <p:cNvSpPr txBox="1"/>
          <p:nvPr/>
        </p:nvSpPr>
        <p:spPr>
          <a:xfrm>
            <a:off x="8253252" y="177442"/>
            <a:ext cx="3938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"/>
              </a:rPr>
              <a:t>Example: Citizenship Amendment Act protests (India, 2019)</a:t>
            </a:r>
          </a:p>
        </p:txBody>
      </p:sp>
    </p:spTree>
    <p:extLst>
      <p:ext uri="{BB962C8B-B14F-4D97-AF65-F5344CB8AC3E}">
        <p14:creationId xmlns:p14="http://schemas.microsoft.com/office/powerpoint/2010/main" val="663164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Implementation with G-Trends</a:t>
            </a:r>
            <a:endParaRPr lang="en-US" sz="4000" dirty="0">
              <a:latin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/>
              <p:nvPr/>
            </p:nvSpPr>
            <p:spPr>
              <a:xfrm>
                <a:off x="267155" y="1085476"/>
                <a:ext cx="5661265" cy="4548938"/>
              </a:xfrm>
              <a:custGeom>
                <a:avLst/>
                <a:gdLst>
                  <a:gd name="connsiteX0" fmla="*/ 0 w 5661265"/>
                  <a:gd name="connsiteY0" fmla="*/ 0 h 4548938"/>
                  <a:gd name="connsiteX1" fmla="*/ 509514 w 5661265"/>
                  <a:gd name="connsiteY1" fmla="*/ 0 h 4548938"/>
                  <a:gd name="connsiteX2" fmla="*/ 905802 w 5661265"/>
                  <a:gd name="connsiteY2" fmla="*/ 0 h 4548938"/>
                  <a:gd name="connsiteX3" fmla="*/ 1585154 w 5661265"/>
                  <a:gd name="connsiteY3" fmla="*/ 0 h 4548938"/>
                  <a:gd name="connsiteX4" fmla="*/ 2094668 w 5661265"/>
                  <a:gd name="connsiteY4" fmla="*/ 0 h 4548938"/>
                  <a:gd name="connsiteX5" fmla="*/ 2604182 w 5661265"/>
                  <a:gd name="connsiteY5" fmla="*/ 0 h 4548938"/>
                  <a:gd name="connsiteX6" fmla="*/ 3283534 w 5661265"/>
                  <a:gd name="connsiteY6" fmla="*/ 0 h 4548938"/>
                  <a:gd name="connsiteX7" fmla="*/ 3736435 w 5661265"/>
                  <a:gd name="connsiteY7" fmla="*/ 0 h 4548938"/>
                  <a:gd name="connsiteX8" fmla="*/ 4415787 w 5661265"/>
                  <a:gd name="connsiteY8" fmla="*/ 0 h 4548938"/>
                  <a:gd name="connsiteX9" fmla="*/ 5095139 w 5661265"/>
                  <a:gd name="connsiteY9" fmla="*/ 0 h 4548938"/>
                  <a:gd name="connsiteX10" fmla="*/ 5661265 w 5661265"/>
                  <a:gd name="connsiteY10" fmla="*/ 0 h 4548938"/>
                  <a:gd name="connsiteX11" fmla="*/ 5661265 w 5661265"/>
                  <a:gd name="connsiteY11" fmla="*/ 659596 h 4548938"/>
                  <a:gd name="connsiteX12" fmla="*/ 5661265 w 5661265"/>
                  <a:gd name="connsiteY12" fmla="*/ 1273703 h 4548938"/>
                  <a:gd name="connsiteX13" fmla="*/ 5661265 w 5661265"/>
                  <a:gd name="connsiteY13" fmla="*/ 1705852 h 4548938"/>
                  <a:gd name="connsiteX14" fmla="*/ 5661265 w 5661265"/>
                  <a:gd name="connsiteY14" fmla="*/ 2274469 h 4548938"/>
                  <a:gd name="connsiteX15" fmla="*/ 5661265 w 5661265"/>
                  <a:gd name="connsiteY15" fmla="*/ 2843086 h 4548938"/>
                  <a:gd name="connsiteX16" fmla="*/ 5661265 w 5661265"/>
                  <a:gd name="connsiteY16" fmla="*/ 3411704 h 4548938"/>
                  <a:gd name="connsiteX17" fmla="*/ 5661265 w 5661265"/>
                  <a:gd name="connsiteY17" fmla="*/ 4025810 h 4548938"/>
                  <a:gd name="connsiteX18" fmla="*/ 5661265 w 5661265"/>
                  <a:gd name="connsiteY18" fmla="*/ 4548938 h 4548938"/>
                  <a:gd name="connsiteX19" fmla="*/ 5038526 w 5661265"/>
                  <a:gd name="connsiteY19" fmla="*/ 4548938 h 4548938"/>
                  <a:gd name="connsiteX20" fmla="*/ 4585625 w 5661265"/>
                  <a:gd name="connsiteY20" fmla="*/ 4548938 h 4548938"/>
                  <a:gd name="connsiteX21" fmla="*/ 3906273 w 5661265"/>
                  <a:gd name="connsiteY21" fmla="*/ 4548938 h 4548938"/>
                  <a:gd name="connsiteX22" fmla="*/ 3340146 w 5661265"/>
                  <a:gd name="connsiteY22" fmla="*/ 4548938 h 4548938"/>
                  <a:gd name="connsiteX23" fmla="*/ 2887245 w 5661265"/>
                  <a:gd name="connsiteY23" fmla="*/ 4548938 h 4548938"/>
                  <a:gd name="connsiteX24" fmla="*/ 2321119 w 5661265"/>
                  <a:gd name="connsiteY24" fmla="*/ 4548938 h 4548938"/>
                  <a:gd name="connsiteX25" fmla="*/ 1924830 w 5661265"/>
                  <a:gd name="connsiteY25" fmla="*/ 4548938 h 4548938"/>
                  <a:gd name="connsiteX26" fmla="*/ 1528542 w 5661265"/>
                  <a:gd name="connsiteY26" fmla="*/ 4548938 h 4548938"/>
                  <a:gd name="connsiteX27" fmla="*/ 962415 w 5661265"/>
                  <a:gd name="connsiteY27" fmla="*/ 4548938 h 4548938"/>
                  <a:gd name="connsiteX28" fmla="*/ 509514 w 5661265"/>
                  <a:gd name="connsiteY28" fmla="*/ 4548938 h 4548938"/>
                  <a:gd name="connsiteX29" fmla="*/ 0 w 5661265"/>
                  <a:gd name="connsiteY29" fmla="*/ 4548938 h 4548938"/>
                  <a:gd name="connsiteX30" fmla="*/ 0 w 5661265"/>
                  <a:gd name="connsiteY30" fmla="*/ 4071300 h 4548938"/>
                  <a:gd name="connsiteX31" fmla="*/ 0 w 5661265"/>
                  <a:gd name="connsiteY31" fmla="*/ 3639150 h 4548938"/>
                  <a:gd name="connsiteX32" fmla="*/ 0 w 5661265"/>
                  <a:gd name="connsiteY32" fmla="*/ 3025044 h 4548938"/>
                  <a:gd name="connsiteX33" fmla="*/ 0 w 5661265"/>
                  <a:gd name="connsiteY33" fmla="*/ 2547405 h 4548938"/>
                  <a:gd name="connsiteX34" fmla="*/ 0 w 5661265"/>
                  <a:gd name="connsiteY34" fmla="*/ 1933299 h 4548938"/>
                  <a:gd name="connsiteX35" fmla="*/ 0 w 5661265"/>
                  <a:gd name="connsiteY35" fmla="*/ 1273703 h 4548938"/>
                  <a:gd name="connsiteX36" fmla="*/ 0 w 5661265"/>
                  <a:gd name="connsiteY36" fmla="*/ 750575 h 4548938"/>
                  <a:gd name="connsiteX37" fmla="*/ 0 w 5661265"/>
                  <a:gd name="connsiteY37" fmla="*/ 0 h 454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661265" h="4548938" extrusionOk="0">
                    <a:moveTo>
                      <a:pt x="0" y="0"/>
                    </a:moveTo>
                    <a:cubicBezTo>
                      <a:pt x="246405" y="-25769"/>
                      <a:pt x="322767" y="56850"/>
                      <a:pt x="509514" y="0"/>
                    </a:cubicBezTo>
                    <a:cubicBezTo>
                      <a:pt x="696261" y="-56850"/>
                      <a:pt x="765731" y="5887"/>
                      <a:pt x="905802" y="0"/>
                    </a:cubicBezTo>
                    <a:cubicBezTo>
                      <a:pt x="1045873" y="-5887"/>
                      <a:pt x="1373312" y="48258"/>
                      <a:pt x="1585154" y="0"/>
                    </a:cubicBezTo>
                    <a:cubicBezTo>
                      <a:pt x="1796996" y="-48258"/>
                      <a:pt x="1906874" y="51161"/>
                      <a:pt x="2094668" y="0"/>
                    </a:cubicBezTo>
                    <a:cubicBezTo>
                      <a:pt x="2282462" y="-51161"/>
                      <a:pt x="2501354" y="30873"/>
                      <a:pt x="2604182" y="0"/>
                    </a:cubicBezTo>
                    <a:cubicBezTo>
                      <a:pt x="2707010" y="-30873"/>
                      <a:pt x="2945729" y="10030"/>
                      <a:pt x="3283534" y="0"/>
                    </a:cubicBezTo>
                    <a:cubicBezTo>
                      <a:pt x="3621339" y="-10030"/>
                      <a:pt x="3601621" y="5525"/>
                      <a:pt x="3736435" y="0"/>
                    </a:cubicBezTo>
                    <a:cubicBezTo>
                      <a:pt x="3871249" y="-5525"/>
                      <a:pt x="4113294" y="22567"/>
                      <a:pt x="4415787" y="0"/>
                    </a:cubicBezTo>
                    <a:cubicBezTo>
                      <a:pt x="4718280" y="-22567"/>
                      <a:pt x="4933212" y="25111"/>
                      <a:pt x="5095139" y="0"/>
                    </a:cubicBezTo>
                    <a:cubicBezTo>
                      <a:pt x="5257066" y="-25111"/>
                      <a:pt x="5395653" y="8433"/>
                      <a:pt x="5661265" y="0"/>
                    </a:cubicBezTo>
                    <a:cubicBezTo>
                      <a:pt x="5719958" y="217798"/>
                      <a:pt x="5645329" y="353107"/>
                      <a:pt x="5661265" y="659596"/>
                    </a:cubicBezTo>
                    <a:cubicBezTo>
                      <a:pt x="5677201" y="966085"/>
                      <a:pt x="5643065" y="1083899"/>
                      <a:pt x="5661265" y="1273703"/>
                    </a:cubicBezTo>
                    <a:cubicBezTo>
                      <a:pt x="5679465" y="1463507"/>
                      <a:pt x="5657577" y="1491850"/>
                      <a:pt x="5661265" y="1705852"/>
                    </a:cubicBezTo>
                    <a:cubicBezTo>
                      <a:pt x="5664953" y="1919854"/>
                      <a:pt x="5628137" y="2111998"/>
                      <a:pt x="5661265" y="2274469"/>
                    </a:cubicBezTo>
                    <a:cubicBezTo>
                      <a:pt x="5694393" y="2436940"/>
                      <a:pt x="5599042" y="2691331"/>
                      <a:pt x="5661265" y="2843086"/>
                    </a:cubicBezTo>
                    <a:cubicBezTo>
                      <a:pt x="5723488" y="2994841"/>
                      <a:pt x="5660470" y="3267031"/>
                      <a:pt x="5661265" y="3411704"/>
                    </a:cubicBezTo>
                    <a:cubicBezTo>
                      <a:pt x="5662060" y="3556377"/>
                      <a:pt x="5657546" y="3723702"/>
                      <a:pt x="5661265" y="4025810"/>
                    </a:cubicBezTo>
                    <a:cubicBezTo>
                      <a:pt x="5664984" y="4327918"/>
                      <a:pt x="5641727" y="4371908"/>
                      <a:pt x="5661265" y="4548938"/>
                    </a:cubicBezTo>
                    <a:cubicBezTo>
                      <a:pt x="5426183" y="4589463"/>
                      <a:pt x="5169695" y="4507720"/>
                      <a:pt x="5038526" y="4548938"/>
                    </a:cubicBezTo>
                    <a:cubicBezTo>
                      <a:pt x="4907357" y="4590156"/>
                      <a:pt x="4685665" y="4514429"/>
                      <a:pt x="4585625" y="4548938"/>
                    </a:cubicBezTo>
                    <a:cubicBezTo>
                      <a:pt x="4485585" y="4583447"/>
                      <a:pt x="4243016" y="4468224"/>
                      <a:pt x="3906273" y="4548938"/>
                    </a:cubicBezTo>
                    <a:cubicBezTo>
                      <a:pt x="3569530" y="4629652"/>
                      <a:pt x="3611169" y="4511505"/>
                      <a:pt x="3340146" y="4548938"/>
                    </a:cubicBezTo>
                    <a:cubicBezTo>
                      <a:pt x="3069123" y="4586371"/>
                      <a:pt x="3106241" y="4506026"/>
                      <a:pt x="2887245" y="4548938"/>
                    </a:cubicBezTo>
                    <a:cubicBezTo>
                      <a:pt x="2668249" y="4591850"/>
                      <a:pt x="2586811" y="4495262"/>
                      <a:pt x="2321119" y="4548938"/>
                    </a:cubicBezTo>
                    <a:cubicBezTo>
                      <a:pt x="2055427" y="4602614"/>
                      <a:pt x="2102219" y="4515249"/>
                      <a:pt x="1924830" y="4548938"/>
                    </a:cubicBezTo>
                    <a:cubicBezTo>
                      <a:pt x="1747441" y="4582627"/>
                      <a:pt x="1688319" y="4537745"/>
                      <a:pt x="1528542" y="4548938"/>
                    </a:cubicBezTo>
                    <a:cubicBezTo>
                      <a:pt x="1368765" y="4560131"/>
                      <a:pt x="1189517" y="4531615"/>
                      <a:pt x="962415" y="4548938"/>
                    </a:cubicBezTo>
                    <a:cubicBezTo>
                      <a:pt x="735313" y="4566261"/>
                      <a:pt x="638936" y="4515724"/>
                      <a:pt x="509514" y="4548938"/>
                    </a:cubicBezTo>
                    <a:cubicBezTo>
                      <a:pt x="380092" y="4582152"/>
                      <a:pt x="163872" y="4508616"/>
                      <a:pt x="0" y="4548938"/>
                    </a:cubicBezTo>
                    <a:cubicBezTo>
                      <a:pt x="-54157" y="4351773"/>
                      <a:pt x="2021" y="4225143"/>
                      <a:pt x="0" y="4071300"/>
                    </a:cubicBezTo>
                    <a:cubicBezTo>
                      <a:pt x="-2021" y="3917457"/>
                      <a:pt x="47391" y="3790175"/>
                      <a:pt x="0" y="3639150"/>
                    </a:cubicBezTo>
                    <a:cubicBezTo>
                      <a:pt x="-47391" y="3488125"/>
                      <a:pt x="45277" y="3229083"/>
                      <a:pt x="0" y="3025044"/>
                    </a:cubicBezTo>
                    <a:cubicBezTo>
                      <a:pt x="-45277" y="2821005"/>
                      <a:pt x="23586" y="2723494"/>
                      <a:pt x="0" y="2547405"/>
                    </a:cubicBezTo>
                    <a:cubicBezTo>
                      <a:pt x="-23586" y="2371316"/>
                      <a:pt x="31935" y="2093040"/>
                      <a:pt x="0" y="1933299"/>
                    </a:cubicBezTo>
                    <a:cubicBezTo>
                      <a:pt x="-31935" y="1773558"/>
                      <a:pt x="21715" y="1513897"/>
                      <a:pt x="0" y="1273703"/>
                    </a:cubicBezTo>
                    <a:cubicBezTo>
                      <a:pt x="-21715" y="1033509"/>
                      <a:pt x="5089" y="862508"/>
                      <a:pt x="0" y="750575"/>
                    </a:cubicBezTo>
                    <a:cubicBezTo>
                      <a:pt x="-5089" y="638642"/>
                      <a:pt x="82162" y="328035"/>
                      <a:pt x="0" y="0"/>
                    </a:cubicBezTo>
                    <a:close/>
                  </a:path>
                </a:pathLst>
              </a:custGeom>
              <a:noFill/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800" b="1" dirty="0">
                    <a:latin typeface=""/>
                  </a:rPr>
                  <a:t>☐</a:t>
                </a:r>
                <a:r>
                  <a:rPr lang="en-US" sz="3200" b="1" dirty="0">
                    <a:latin typeface=""/>
                  </a:rPr>
                  <a:t> </a:t>
                </a:r>
                <a:r>
                  <a:rPr lang="en-US" sz="2400" b="1" i="0" dirty="0">
                    <a:solidFill>
                      <a:srgbClr val="000000"/>
                    </a:solidFill>
                    <a:effectLst/>
                    <a:latin typeface=""/>
                  </a:rPr>
                  <a:t>Citizenship Amendment Act protests (India, 2019)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</a:t>
                </a:r>
                <a:r>
                  <a:rPr lang="en-US" sz="3200" dirty="0">
                    <a:latin typeface=""/>
                  </a:rPr>
                  <a:t> </a:t>
                </a:r>
                <a:r>
                  <a:rPr lang="en-US" sz="2400" dirty="0">
                    <a:latin typeface=""/>
                  </a:rPr>
                  <a:t>Identify the protest movement topic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 </a:t>
                </a:r>
                <a:r>
                  <a:rPr lang="en-US" sz="2400" dirty="0">
                    <a:latin typeface=""/>
                  </a:rPr>
                  <a:t>Identify first 10 correlated topics</a:t>
                </a:r>
                <a:endParaRPr lang="en-US" sz="3000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 </a:t>
                </a:r>
                <a:r>
                  <a:rPr lang="en-US" sz="2400" dirty="0">
                    <a:latin typeface=""/>
                  </a:rPr>
                  <a:t>Identify largest cluster </a:t>
                </a:r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"/>
                  </a:rPr>
                  <a:t>[via DBSCAN]</a:t>
                </a:r>
                <a:r>
                  <a:rPr lang="en-US" sz="1400" dirty="0">
                    <a:latin typeface=""/>
                  </a:rPr>
                  <a:t>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 </a:t>
                </a:r>
                <a:r>
                  <a:rPr lang="en-US" sz="2400" dirty="0">
                    <a:latin typeface=""/>
                  </a:rPr>
                  <a:t>Calculate centroid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┣ </a:t>
                </a:r>
                <a:r>
                  <a:rPr lang="en-US" sz="2400" dirty="0">
                    <a:latin typeface=""/>
                  </a:rPr>
                  <a:t>Calculate mean distance</a:t>
                </a:r>
                <a:r>
                  <a:rPr lang="ru-RU" sz="2400" dirty="0">
                    <a:latin typeface="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latin typeface="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"/>
                  </a:rPr>
                  <a:t>[Manhattan]</a:t>
                </a:r>
                <a:endParaRPr lang="en-US" sz="2400" dirty="0">
                  <a:latin typeface="American Typewriter" panose="02090604020004020304" pitchFamily="18" charset="77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"/>
                  </a:rPr>
                  <a:t>┗ </a:t>
                </a:r>
                <a:r>
                  <a:rPr lang="en-US" sz="2400" dirty="0">
                    <a:latin typeface="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(100−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)/100</m:t>
                    </m:r>
                  </m:oMath>
                </a14:m>
                <a:endParaRPr lang="en-US" sz="2400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American Typewriter" panose="02090604020004020304" pitchFamily="18" charset="77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E4F91-88A4-89F5-5275-B336F258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5" y="1085476"/>
                <a:ext cx="5661265" cy="4548938"/>
              </a:xfrm>
              <a:prstGeom prst="rect">
                <a:avLst/>
              </a:prstGeom>
              <a:blipFill>
                <a:blip r:embed="rId3"/>
                <a:stretch>
                  <a:fillRect l="-2461" t="-279"/>
                </a:stretch>
              </a:blipFill>
              <a:ln w="3492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5661265"/>
                          <a:gd name="connsiteY0" fmla="*/ 0 h 4548938"/>
                          <a:gd name="connsiteX1" fmla="*/ 509514 w 5661265"/>
                          <a:gd name="connsiteY1" fmla="*/ 0 h 4548938"/>
                          <a:gd name="connsiteX2" fmla="*/ 905802 w 5661265"/>
                          <a:gd name="connsiteY2" fmla="*/ 0 h 4548938"/>
                          <a:gd name="connsiteX3" fmla="*/ 1585154 w 5661265"/>
                          <a:gd name="connsiteY3" fmla="*/ 0 h 4548938"/>
                          <a:gd name="connsiteX4" fmla="*/ 2094668 w 5661265"/>
                          <a:gd name="connsiteY4" fmla="*/ 0 h 4548938"/>
                          <a:gd name="connsiteX5" fmla="*/ 2604182 w 5661265"/>
                          <a:gd name="connsiteY5" fmla="*/ 0 h 4548938"/>
                          <a:gd name="connsiteX6" fmla="*/ 3283534 w 5661265"/>
                          <a:gd name="connsiteY6" fmla="*/ 0 h 4548938"/>
                          <a:gd name="connsiteX7" fmla="*/ 3736435 w 5661265"/>
                          <a:gd name="connsiteY7" fmla="*/ 0 h 4548938"/>
                          <a:gd name="connsiteX8" fmla="*/ 4415787 w 5661265"/>
                          <a:gd name="connsiteY8" fmla="*/ 0 h 4548938"/>
                          <a:gd name="connsiteX9" fmla="*/ 5095139 w 5661265"/>
                          <a:gd name="connsiteY9" fmla="*/ 0 h 4548938"/>
                          <a:gd name="connsiteX10" fmla="*/ 5661265 w 5661265"/>
                          <a:gd name="connsiteY10" fmla="*/ 0 h 4548938"/>
                          <a:gd name="connsiteX11" fmla="*/ 5661265 w 5661265"/>
                          <a:gd name="connsiteY11" fmla="*/ 659596 h 4548938"/>
                          <a:gd name="connsiteX12" fmla="*/ 5661265 w 5661265"/>
                          <a:gd name="connsiteY12" fmla="*/ 1273703 h 4548938"/>
                          <a:gd name="connsiteX13" fmla="*/ 5661265 w 5661265"/>
                          <a:gd name="connsiteY13" fmla="*/ 1705852 h 4548938"/>
                          <a:gd name="connsiteX14" fmla="*/ 5661265 w 5661265"/>
                          <a:gd name="connsiteY14" fmla="*/ 2274469 h 4548938"/>
                          <a:gd name="connsiteX15" fmla="*/ 5661265 w 5661265"/>
                          <a:gd name="connsiteY15" fmla="*/ 2843086 h 4548938"/>
                          <a:gd name="connsiteX16" fmla="*/ 5661265 w 5661265"/>
                          <a:gd name="connsiteY16" fmla="*/ 3411704 h 4548938"/>
                          <a:gd name="connsiteX17" fmla="*/ 5661265 w 5661265"/>
                          <a:gd name="connsiteY17" fmla="*/ 4025810 h 4548938"/>
                          <a:gd name="connsiteX18" fmla="*/ 5661265 w 5661265"/>
                          <a:gd name="connsiteY18" fmla="*/ 4548938 h 4548938"/>
                          <a:gd name="connsiteX19" fmla="*/ 5038526 w 5661265"/>
                          <a:gd name="connsiteY19" fmla="*/ 4548938 h 4548938"/>
                          <a:gd name="connsiteX20" fmla="*/ 4585625 w 5661265"/>
                          <a:gd name="connsiteY20" fmla="*/ 4548938 h 4548938"/>
                          <a:gd name="connsiteX21" fmla="*/ 3906273 w 5661265"/>
                          <a:gd name="connsiteY21" fmla="*/ 4548938 h 4548938"/>
                          <a:gd name="connsiteX22" fmla="*/ 3340146 w 5661265"/>
                          <a:gd name="connsiteY22" fmla="*/ 4548938 h 4548938"/>
                          <a:gd name="connsiteX23" fmla="*/ 2887245 w 5661265"/>
                          <a:gd name="connsiteY23" fmla="*/ 4548938 h 4548938"/>
                          <a:gd name="connsiteX24" fmla="*/ 2321119 w 5661265"/>
                          <a:gd name="connsiteY24" fmla="*/ 4548938 h 4548938"/>
                          <a:gd name="connsiteX25" fmla="*/ 1924830 w 5661265"/>
                          <a:gd name="connsiteY25" fmla="*/ 4548938 h 4548938"/>
                          <a:gd name="connsiteX26" fmla="*/ 1528542 w 5661265"/>
                          <a:gd name="connsiteY26" fmla="*/ 4548938 h 4548938"/>
                          <a:gd name="connsiteX27" fmla="*/ 962415 w 5661265"/>
                          <a:gd name="connsiteY27" fmla="*/ 4548938 h 4548938"/>
                          <a:gd name="connsiteX28" fmla="*/ 509514 w 5661265"/>
                          <a:gd name="connsiteY28" fmla="*/ 4548938 h 4548938"/>
                          <a:gd name="connsiteX29" fmla="*/ 0 w 5661265"/>
                          <a:gd name="connsiteY29" fmla="*/ 4548938 h 4548938"/>
                          <a:gd name="connsiteX30" fmla="*/ 0 w 5661265"/>
                          <a:gd name="connsiteY30" fmla="*/ 4071300 h 4548938"/>
                          <a:gd name="connsiteX31" fmla="*/ 0 w 5661265"/>
                          <a:gd name="connsiteY31" fmla="*/ 3639150 h 4548938"/>
                          <a:gd name="connsiteX32" fmla="*/ 0 w 5661265"/>
                          <a:gd name="connsiteY32" fmla="*/ 3025044 h 4548938"/>
                          <a:gd name="connsiteX33" fmla="*/ 0 w 5661265"/>
                          <a:gd name="connsiteY33" fmla="*/ 2547405 h 4548938"/>
                          <a:gd name="connsiteX34" fmla="*/ 0 w 5661265"/>
                          <a:gd name="connsiteY34" fmla="*/ 1933299 h 4548938"/>
                          <a:gd name="connsiteX35" fmla="*/ 0 w 5661265"/>
                          <a:gd name="connsiteY35" fmla="*/ 1273703 h 4548938"/>
                          <a:gd name="connsiteX36" fmla="*/ 0 w 5661265"/>
                          <a:gd name="connsiteY36" fmla="*/ 750575 h 4548938"/>
                          <a:gd name="connsiteX37" fmla="*/ 0 w 5661265"/>
                          <a:gd name="connsiteY37" fmla="*/ 0 h 45489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</a:cxnLst>
                        <a:rect l="l" t="t" r="r" b="b"/>
                        <a:pathLst>
                          <a:path w="5661265" h="4548938" extrusionOk="0">
                            <a:moveTo>
                              <a:pt x="0" y="0"/>
                            </a:moveTo>
                            <a:cubicBezTo>
                              <a:pt x="246405" y="-25769"/>
                              <a:pt x="322767" y="56850"/>
                              <a:pt x="509514" y="0"/>
                            </a:cubicBezTo>
                            <a:cubicBezTo>
                              <a:pt x="696261" y="-56850"/>
                              <a:pt x="765731" y="5887"/>
                              <a:pt x="905802" y="0"/>
                            </a:cubicBezTo>
                            <a:cubicBezTo>
                              <a:pt x="1045873" y="-5887"/>
                              <a:pt x="1373312" y="48258"/>
                              <a:pt x="1585154" y="0"/>
                            </a:cubicBezTo>
                            <a:cubicBezTo>
                              <a:pt x="1796996" y="-48258"/>
                              <a:pt x="1906874" y="51161"/>
                              <a:pt x="2094668" y="0"/>
                            </a:cubicBezTo>
                            <a:cubicBezTo>
                              <a:pt x="2282462" y="-51161"/>
                              <a:pt x="2501354" y="30873"/>
                              <a:pt x="2604182" y="0"/>
                            </a:cubicBezTo>
                            <a:cubicBezTo>
                              <a:pt x="2707010" y="-30873"/>
                              <a:pt x="2945729" y="10030"/>
                              <a:pt x="3283534" y="0"/>
                            </a:cubicBezTo>
                            <a:cubicBezTo>
                              <a:pt x="3621339" y="-10030"/>
                              <a:pt x="3601621" y="5525"/>
                              <a:pt x="3736435" y="0"/>
                            </a:cubicBezTo>
                            <a:cubicBezTo>
                              <a:pt x="3871249" y="-5525"/>
                              <a:pt x="4113294" y="22567"/>
                              <a:pt x="4415787" y="0"/>
                            </a:cubicBezTo>
                            <a:cubicBezTo>
                              <a:pt x="4718280" y="-22567"/>
                              <a:pt x="4933212" y="25111"/>
                              <a:pt x="5095139" y="0"/>
                            </a:cubicBezTo>
                            <a:cubicBezTo>
                              <a:pt x="5257066" y="-25111"/>
                              <a:pt x="5395653" y="8433"/>
                              <a:pt x="5661265" y="0"/>
                            </a:cubicBezTo>
                            <a:cubicBezTo>
                              <a:pt x="5719958" y="217798"/>
                              <a:pt x="5645329" y="353107"/>
                              <a:pt x="5661265" y="659596"/>
                            </a:cubicBezTo>
                            <a:cubicBezTo>
                              <a:pt x="5677201" y="966085"/>
                              <a:pt x="5643065" y="1083899"/>
                              <a:pt x="5661265" y="1273703"/>
                            </a:cubicBezTo>
                            <a:cubicBezTo>
                              <a:pt x="5679465" y="1463507"/>
                              <a:pt x="5657577" y="1491850"/>
                              <a:pt x="5661265" y="1705852"/>
                            </a:cubicBezTo>
                            <a:cubicBezTo>
                              <a:pt x="5664953" y="1919854"/>
                              <a:pt x="5628137" y="2111998"/>
                              <a:pt x="5661265" y="2274469"/>
                            </a:cubicBezTo>
                            <a:cubicBezTo>
                              <a:pt x="5694393" y="2436940"/>
                              <a:pt x="5599042" y="2691331"/>
                              <a:pt x="5661265" y="2843086"/>
                            </a:cubicBezTo>
                            <a:cubicBezTo>
                              <a:pt x="5723488" y="2994841"/>
                              <a:pt x="5660470" y="3267031"/>
                              <a:pt x="5661265" y="3411704"/>
                            </a:cubicBezTo>
                            <a:cubicBezTo>
                              <a:pt x="5662060" y="3556377"/>
                              <a:pt x="5657546" y="3723702"/>
                              <a:pt x="5661265" y="4025810"/>
                            </a:cubicBezTo>
                            <a:cubicBezTo>
                              <a:pt x="5664984" y="4327918"/>
                              <a:pt x="5641727" y="4371908"/>
                              <a:pt x="5661265" y="4548938"/>
                            </a:cubicBezTo>
                            <a:cubicBezTo>
                              <a:pt x="5426183" y="4589463"/>
                              <a:pt x="5169695" y="4507720"/>
                              <a:pt x="5038526" y="4548938"/>
                            </a:cubicBezTo>
                            <a:cubicBezTo>
                              <a:pt x="4907357" y="4590156"/>
                              <a:pt x="4685665" y="4514429"/>
                              <a:pt x="4585625" y="4548938"/>
                            </a:cubicBezTo>
                            <a:cubicBezTo>
                              <a:pt x="4485585" y="4583447"/>
                              <a:pt x="4243016" y="4468224"/>
                              <a:pt x="3906273" y="4548938"/>
                            </a:cubicBezTo>
                            <a:cubicBezTo>
                              <a:pt x="3569530" y="4629652"/>
                              <a:pt x="3611169" y="4511505"/>
                              <a:pt x="3340146" y="4548938"/>
                            </a:cubicBezTo>
                            <a:cubicBezTo>
                              <a:pt x="3069123" y="4586371"/>
                              <a:pt x="3106241" y="4506026"/>
                              <a:pt x="2887245" y="4548938"/>
                            </a:cubicBezTo>
                            <a:cubicBezTo>
                              <a:pt x="2668249" y="4591850"/>
                              <a:pt x="2586811" y="4495262"/>
                              <a:pt x="2321119" y="4548938"/>
                            </a:cubicBezTo>
                            <a:cubicBezTo>
                              <a:pt x="2055427" y="4602614"/>
                              <a:pt x="2102219" y="4515249"/>
                              <a:pt x="1924830" y="4548938"/>
                            </a:cubicBezTo>
                            <a:cubicBezTo>
                              <a:pt x="1747441" y="4582627"/>
                              <a:pt x="1688319" y="4537745"/>
                              <a:pt x="1528542" y="4548938"/>
                            </a:cubicBezTo>
                            <a:cubicBezTo>
                              <a:pt x="1368765" y="4560131"/>
                              <a:pt x="1189517" y="4531615"/>
                              <a:pt x="962415" y="4548938"/>
                            </a:cubicBezTo>
                            <a:cubicBezTo>
                              <a:pt x="735313" y="4566261"/>
                              <a:pt x="638936" y="4515724"/>
                              <a:pt x="509514" y="4548938"/>
                            </a:cubicBezTo>
                            <a:cubicBezTo>
                              <a:pt x="380092" y="4582152"/>
                              <a:pt x="163872" y="4508616"/>
                              <a:pt x="0" y="4548938"/>
                            </a:cubicBezTo>
                            <a:cubicBezTo>
                              <a:pt x="-54157" y="4351773"/>
                              <a:pt x="2021" y="4225143"/>
                              <a:pt x="0" y="4071300"/>
                            </a:cubicBezTo>
                            <a:cubicBezTo>
                              <a:pt x="-2021" y="3917457"/>
                              <a:pt x="47391" y="3790175"/>
                              <a:pt x="0" y="3639150"/>
                            </a:cubicBezTo>
                            <a:cubicBezTo>
                              <a:pt x="-47391" y="3488125"/>
                              <a:pt x="45277" y="3229083"/>
                              <a:pt x="0" y="3025044"/>
                            </a:cubicBezTo>
                            <a:cubicBezTo>
                              <a:pt x="-45277" y="2821005"/>
                              <a:pt x="23586" y="2723494"/>
                              <a:pt x="0" y="2547405"/>
                            </a:cubicBezTo>
                            <a:cubicBezTo>
                              <a:pt x="-23586" y="2371316"/>
                              <a:pt x="31935" y="2093040"/>
                              <a:pt x="0" y="1933299"/>
                            </a:cubicBezTo>
                            <a:cubicBezTo>
                              <a:pt x="-31935" y="1773558"/>
                              <a:pt x="21715" y="1513897"/>
                              <a:pt x="0" y="1273703"/>
                            </a:cubicBezTo>
                            <a:cubicBezTo>
                              <a:pt x="-21715" y="1033509"/>
                              <a:pt x="5089" y="862508"/>
                              <a:pt x="0" y="750575"/>
                            </a:cubicBezTo>
                            <a:cubicBezTo>
                              <a:pt x="-5089" y="638642"/>
                              <a:pt x="82162" y="3280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BB1CFFA-15EC-4B69-203D-EC1F42FC0ED4}"/>
              </a:ext>
            </a:extLst>
          </p:cNvPr>
          <p:cNvSpPr txBox="1"/>
          <p:nvPr/>
        </p:nvSpPr>
        <p:spPr>
          <a:xfrm>
            <a:off x="8253252" y="177442"/>
            <a:ext cx="3938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"/>
              </a:rPr>
              <a:t>Example: Citizenship Amendment Act protests (India,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EB945-F10E-F3D6-E984-ACC178A57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410" y="1085476"/>
            <a:ext cx="4940300" cy="48895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E434B-16CA-1A03-C76F-D35CFADBF7BE}"/>
              </a:ext>
            </a:extLst>
          </p:cNvPr>
          <p:cNvCxnSpPr>
            <a:cxnSpLocks/>
          </p:cNvCxnSpPr>
          <p:nvPr/>
        </p:nvCxnSpPr>
        <p:spPr>
          <a:xfrm>
            <a:off x="10093811" y="2139043"/>
            <a:ext cx="0" cy="1861457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6465C4-CBE2-D419-CD8C-961E5E7D6032}"/>
              </a:ext>
            </a:extLst>
          </p:cNvPr>
          <p:cNvCxnSpPr>
            <a:cxnSpLocks/>
          </p:cNvCxnSpPr>
          <p:nvPr/>
        </p:nvCxnSpPr>
        <p:spPr>
          <a:xfrm>
            <a:off x="8752936" y="4065917"/>
            <a:ext cx="1340875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392ADB6-F73A-A884-8EF9-4FB4A4490CE7}"/>
              </a:ext>
            </a:extLst>
          </p:cNvPr>
          <p:cNvSpPr/>
          <p:nvPr/>
        </p:nvSpPr>
        <p:spPr>
          <a:xfrm>
            <a:off x="8493970" y="3961321"/>
            <a:ext cx="209191" cy="209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9EDCDA-F564-10B9-DE05-E5E152AC8664}"/>
              </a:ext>
            </a:extLst>
          </p:cNvPr>
          <p:cNvCxnSpPr>
            <a:cxnSpLocks/>
          </p:cNvCxnSpPr>
          <p:nvPr/>
        </p:nvCxnSpPr>
        <p:spPr>
          <a:xfrm>
            <a:off x="8598565" y="4854043"/>
            <a:ext cx="199995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47F91F-ABFF-6A2B-5009-93C5B29E9086}"/>
              </a:ext>
            </a:extLst>
          </p:cNvPr>
          <p:cNvCxnSpPr>
            <a:cxnSpLocks/>
          </p:cNvCxnSpPr>
          <p:nvPr/>
        </p:nvCxnSpPr>
        <p:spPr>
          <a:xfrm>
            <a:off x="8598565" y="4241074"/>
            <a:ext cx="0" cy="612969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0264F0-9317-B96A-043D-F8A06671EA10}"/>
              </a:ext>
            </a:extLst>
          </p:cNvPr>
          <p:cNvSpPr txBox="1"/>
          <p:nvPr/>
        </p:nvSpPr>
        <p:spPr>
          <a:xfrm>
            <a:off x="7453396" y="5851958"/>
            <a:ext cx="3225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"/>
              </a:rPr>
              <a:t>* Principal Components are used for illustration purposes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83CC7-FA22-8620-734B-00D50EF988A2}"/>
              </a:ext>
            </a:extLst>
          </p:cNvPr>
          <p:cNvSpPr txBox="1"/>
          <p:nvPr/>
        </p:nvSpPr>
        <p:spPr>
          <a:xfrm>
            <a:off x="178318" y="5482533"/>
            <a:ext cx="5234117" cy="492443"/>
          </a:xfrm>
          <a:custGeom>
            <a:avLst/>
            <a:gdLst>
              <a:gd name="connsiteX0" fmla="*/ 0 w 5234117"/>
              <a:gd name="connsiteY0" fmla="*/ 0 h 492443"/>
              <a:gd name="connsiteX1" fmla="*/ 529227 w 5234117"/>
              <a:gd name="connsiteY1" fmla="*/ 0 h 492443"/>
              <a:gd name="connsiteX2" fmla="*/ 953772 w 5234117"/>
              <a:gd name="connsiteY2" fmla="*/ 0 h 492443"/>
              <a:gd name="connsiteX3" fmla="*/ 1640023 w 5234117"/>
              <a:gd name="connsiteY3" fmla="*/ 0 h 492443"/>
              <a:gd name="connsiteX4" fmla="*/ 2169251 w 5234117"/>
              <a:gd name="connsiteY4" fmla="*/ 0 h 492443"/>
              <a:gd name="connsiteX5" fmla="*/ 2698478 w 5234117"/>
              <a:gd name="connsiteY5" fmla="*/ 0 h 492443"/>
              <a:gd name="connsiteX6" fmla="*/ 3384729 w 5234117"/>
              <a:gd name="connsiteY6" fmla="*/ 0 h 492443"/>
              <a:gd name="connsiteX7" fmla="*/ 3861615 w 5234117"/>
              <a:gd name="connsiteY7" fmla="*/ 0 h 492443"/>
              <a:gd name="connsiteX8" fmla="*/ 4547866 w 5234117"/>
              <a:gd name="connsiteY8" fmla="*/ 0 h 492443"/>
              <a:gd name="connsiteX9" fmla="*/ 5234117 w 5234117"/>
              <a:gd name="connsiteY9" fmla="*/ 0 h 492443"/>
              <a:gd name="connsiteX10" fmla="*/ 5234117 w 5234117"/>
              <a:gd name="connsiteY10" fmla="*/ 492443 h 492443"/>
              <a:gd name="connsiteX11" fmla="*/ 4652548 w 5234117"/>
              <a:gd name="connsiteY11" fmla="*/ 492443 h 492443"/>
              <a:gd name="connsiteX12" fmla="*/ 4123321 w 5234117"/>
              <a:gd name="connsiteY12" fmla="*/ 492443 h 492443"/>
              <a:gd name="connsiteX13" fmla="*/ 3437070 w 5234117"/>
              <a:gd name="connsiteY13" fmla="*/ 492443 h 492443"/>
              <a:gd name="connsiteX14" fmla="*/ 2750819 w 5234117"/>
              <a:gd name="connsiteY14" fmla="*/ 492443 h 492443"/>
              <a:gd name="connsiteX15" fmla="*/ 2273933 w 5234117"/>
              <a:gd name="connsiteY15" fmla="*/ 492443 h 492443"/>
              <a:gd name="connsiteX16" fmla="*/ 1692364 w 5234117"/>
              <a:gd name="connsiteY16" fmla="*/ 492443 h 492443"/>
              <a:gd name="connsiteX17" fmla="*/ 1006114 w 5234117"/>
              <a:gd name="connsiteY17" fmla="*/ 492443 h 492443"/>
              <a:gd name="connsiteX18" fmla="*/ 0 w 5234117"/>
              <a:gd name="connsiteY18" fmla="*/ 492443 h 492443"/>
              <a:gd name="connsiteX19" fmla="*/ 0 w 5234117"/>
              <a:gd name="connsiteY19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34117" h="492443" extrusionOk="0">
                <a:moveTo>
                  <a:pt x="0" y="0"/>
                </a:moveTo>
                <a:cubicBezTo>
                  <a:pt x="246903" y="-23911"/>
                  <a:pt x="277189" y="13978"/>
                  <a:pt x="529227" y="0"/>
                </a:cubicBezTo>
                <a:cubicBezTo>
                  <a:pt x="781265" y="-13978"/>
                  <a:pt x="807793" y="37542"/>
                  <a:pt x="953772" y="0"/>
                </a:cubicBezTo>
                <a:cubicBezTo>
                  <a:pt x="1099751" y="-37542"/>
                  <a:pt x="1322007" y="76724"/>
                  <a:pt x="1640023" y="0"/>
                </a:cubicBezTo>
                <a:cubicBezTo>
                  <a:pt x="1958039" y="-76724"/>
                  <a:pt x="1994723" y="20577"/>
                  <a:pt x="2169251" y="0"/>
                </a:cubicBezTo>
                <a:cubicBezTo>
                  <a:pt x="2343779" y="-20577"/>
                  <a:pt x="2449764" y="59868"/>
                  <a:pt x="2698478" y="0"/>
                </a:cubicBezTo>
                <a:cubicBezTo>
                  <a:pt x="2947192" y="-59868"/>
                  <a:pt x="3184911" y="8425"/>
                  <a:pt x="3384729" y="0"/>
                </a:cubicBezTo>
                <a:cubicBezTo>
                  <a:pt x="3584547" y="-8425"/>
                  <a:pt x="3679519" y="16539"/>
                  <a:pt x="3861615" y="0"/>
                </a:cubicBezTo>
                <a:cubicBezTo>
                  <a:pt x="4043711" y="-16539"/>
                  <a:pt x="4281287" y="55977"/>
                  <a:pt x="4547866" y="0"/>
                </a:cubicBezTo>
                <a:cubicBezTo>
                  <a:pt x="4814445" y="-55977"/>
                  <a:pt x="5092856" y="64063"/>
                  <a:pt x="5234117" y="0"/>
                </a:cubicBezTo>
                <a:cubicBezTo>
                  <a:pt x="5268309" y="165707"/>
                  <a:pt x="5232327" y="320163"/>
                  <a:pt x="5234117" y="492443"/>
                </a:cubicBezTo>
                <a:cubicBezTo>
                  <a:pt x="5039997" y="530122"/>
                  <a:pt x="4805970" y="475775"/>
                  <a:pt x="4652548" y="492443"/>
                </a:cubicBezTo>
                <a:cubicBezTo>
                  <a:pt x="4499126" y="509111"/>
                  <a:pt x="4236328" y="454832"/>
                  <a:pt x="4123321" y="492443"/>
                </a:cubicBezTo>
                <a:cubicBezTo>
                  <a:pt x="4010314" y="530054"/>
                  <a:pt x="3640785" y="414704"/>
                  <a:pt x="3437070" y="492443"/>
                </a:cubicBezTo>
                <a:cubicBezTo>
                  <a:pt x="3233355" y="570182"/>
                  <a:pt x="3053128" y="453167"/>
                  <a:pt x="2750819" y="492443"/>
                </a:cubicBezTo>
                <a:cubicBezTo>
                  <a:pt x="2448510" y="531719"/>
                  <a:pt x="2507814" y="451944"/>
                  <a:pt x="2273933" y="492443"/>
                </a:cubicBezTo>
                <a:cubicBezTo>
                  <a:pt x="2040052" y="532942"/>
                  <a:pt x="1889538" y="461123"/>
                  <a:pt x="1692364" y="492443"/>
                </a:cubicBezTo>
                <a:cubicBezTo>
                  <a:pt x="1495190" y="523763"/>
                  <a:pt x="1192979" y="485223"/>
                  <a:pt x="1006114" y="492443"/>
                </a:cubicBezTo>
                <a:cubicBezTo>
                  <a:pt x="819249" y="499663"/>
                  <a:pt x="229604" y="450808"/>
                  <a:pt x="0" y="492443"/>
                </a:cubicBezTo>
                <a:cubicBezTo>
                  <a:pt x="-41818" y="288749"/>
                  <a:pt x="22204" y="220577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Fragmentation Score = 0.6 </a:t>
            </a:r>
          </a:p>
        </p:txBody>
      </p:sp>
    </p:spTree>
    <p:extLst>
      <p:ext uri="{BB962C8B-B14F-4D97-AF65-F5344CB8AC3E}">
        <p14:creationId xmlns:p14="http://schemas.microsoft.com/office/powerpoint/2010/main" val="119444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BB4BE-BEF5-7142-34BD-45BDED42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59985" y="937267"/>
            <a:ext cx="5377184" cy="5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169184" y="159514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Comparison </a:t>
            </a:r>
            <a:r>
              <a:rPr lang="en-US" sz="3200" dirty="0">
                <a:latin typeface=""/>
              </a:rPr>
              <a:t>India-2019</a:t>
            </a:r>
            <a:r>
              <a:rPr lang="en-US" sz="3200" b="1" dirty="0">
                <a:latin typeface=""/>
              </a:rPr>
              <a:t> </a:t>
            </a:r>
            <a:r>
              <a:rPr lang="en-US" sz="3200" i="1" dirty="0">
                <a:latin typeface=""/>
              </a:rPr>
              <a:t>VS </a:t>
            </a:r>
            <a:r>
              <a:rPr lang="en-US" sz="3200" dirty="0">
                <a:latin typeface=""/>
              </a:rPr>
              <a:t>US-2017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A2D7D-ED01-8137-0D9E-CB393F282A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1246" y="937267"/>
            <a:ext cx="5384812" cy="5106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104C48-7DAD-FBDD-C0BE-28FE08C4509F}"/>
              </a:ext>
            </a:extLst>
          </p:cNvPr>
          <p:cNvSpPr txBox="1"/>
          <p:nvPr/>
        </p:nvSpPr>
        <p:spPr>
          <a:xfrm>
            <a:off x="1304278" y="6100837"/>
            <a:ext cx="3938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"/>
              </a:rPr>
              <a:t>Citizenship Amendment Act protests (India, 2019)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157FC-BC1A-0BBA-D987-2B1813491427}"/>
              </a:ext>
            </a:extLst>
          </p:cNvPr>
          <p:cNvSpPr txBox="1"/>
          <p:nvPr/>
        </p:nvSpPr>
        <p:spPr>
          <a:xfrm>
            <a:off x="7407277" y="6100837"/>
            <a:ext cx="3938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"/>
              </a:rPr>
              <a:t>Women’s March (US, 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D5C17-7701-CA6C-67C5-AE5563D0564F}"/>
              </a:ext>
            </a:extLst>
          </p:cNvPr>
          <p:cNvSpPr txBox="1"/>
          <p:nvPr/>
        </p:nvSpPr>
        <p:spPr>
          <a:xfrm>
            <a:off x="1850272" y="1181872"/>
            <a:ext cx="3751233" cy="307777"/>
          </a:xfrm>
          <a:custGeom>
            <a:avLst/>
            <a:gdLst>
              <a:gd name="connsiteX0" fmla="*/ 0 w 3751233"/>
              <a:gd name="connsiteY0" fmla="*/ 0 h 307777"/>
              <a:gd name="connsiteX1" fmla="*/ 498378 w 3751233"/>
              <a:gd name="connsiteY1" fmla="*/ 0 h 307777"/>
              <a:gd name="connsiteX2" fmla="*/ 921732 w 3751233"/>
              <a:gd name="connsiteY2" fmla="*/ 0 h 307777"/>
              <a:gd name="connsiteX3" fmla="*/ 1532647 w 3751233"/>
              <a:gd name="connsiteY3" fmla="*/ 0 h 307777"/>
              <a:gd name="connsiteX4" fmla="*/ 2031025 w 3751233"/>
              <a:gd name="connsiteY4" fmla="*/ 0 h 307777"/>
              <a:gd name="connsiteX5" fmla="*/ 2529403 w 3751233"/>
              <a:gd name="connsiteY5" fmla="*/ 0 h 307777"/>
              <a:gd name="connsiteX6" fmla="*/ 3140318 w 3751233"/>
              <a:gd name="connsiteY6" fmla="*/ 0 h 307777"/>
              <a:gd name="connsiteX7" fmla="*/ 3751233 w 3751233"/>
              <a:gd name="connsiteY7" fmla="*/ 0 h 307777"/>
              <a:gd name="connsiteX8" fmla="*/ 3751233 w 3751233"/>
              <a:gd name="connsiteY8" fmla="*/ 307777 h 307777"/>
              <a:gd name="connsiteX9" fmla="*/ 3290367 w 3751233"/>
              <a:gd name="connsiteY9" fmla="*/ 307777 h 307777"/>
              <a:gd name="connsiteX10" fmla="*/ 2754477 w 3751233"/>
              <a:gd name="connsiteY10" fmla="*/ 307777 h 307777"/>
              <a:gd name="connsiteX11" fmla="*/ 2218586 w 3751233"/>
              <a:gd name="connsiteY11" fmla="*/ 307777 h 307777"/>
              <a:gd name="connsiteX12" fmla="*/ 1720208 w 3751233"/>
              <a:gd name="connsiteY12" fmla="*/ 307777 h 307777"/>
              <a:gd name="connsiteX13" fmla="*/ 1109293 w 3751233"/>
              <a:gd name="connsiteY13" fmla="*/ 307777 h 307777"/>
              <a:gd name="connsiteX14" fmla="*/ 498378 w 3751233"/>
              <a:gd name="connsiteY14" fmla="*/ 307777 h 307777"/>
              <a:gd name="connsiteX15" fmla="*/ 0 w 3751233"/>
              <a:gd name="connsiteY15" fmla="*/ 307777 h 307777"/>
              <a:gd name="connsiteX16" fmla="*/ 0 w 3751233"/>
              <a:gd name="connsiteY1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307777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75574" y="149591"/>
                  <a:pt x="3730764" y="157652"/>
                  <a:pt x="3751233" y="307777"/>
                </a:cubicBezTo>
                <a:cubicBezTo>
                  <a:pt x="3624460" y="344955"/>
                  <a:pt x="3392707" y="297258"/>
                  <a:pt x="3290367" y="307777"/>
                </a:cubicBezTo>
                <a:cubicBezTo>
                  <a:pt x="3188027" y="318296"/>
                  <a:pt x="2910945" y="267341"/>
                  <a:pt x="2754477" y="307777"/>
                </a:cubicBezTo>
                <a:cubicBezTo>
                  <a:pt x="2598009" y="348213"/>
                  <a:pt x="2459237" y="255795"/>
                  <a:pt x="2218586" y="307777"/>
                </a:cubicBezTo>
                <a:cubicBezTo>
                  <a:pt x="1977935" y="359759"/>
                  <a:pt x="1941736" y="262980"/>
                  <a:pt x="1720208" y="307777"/>
                </a:cubicBezTo>
                <a:cubicBezTo>
                  <a:pt x="1498680" y="352574"/>
                  <a:pt x="1325959" y="268889"/>
                  <a:pt x="1109293" y="307777"/>
                </a:cubicBezTo>
                <a:cubicBezTo>
                  <a:pt x="892628" y="346665"/>
                  <a:pt x="778279" y="257554"/>
                  <a:pt x="498378" y="307777"/>
                </a:cubicBezTo>
                <a:cubicBezTo>
                  <a:pt x="218477" y="358000"/>
                  <a:pt x="144374" y="283038"/>
                  <a:pt x="0" y="307777"/>
                </a:cubicBezTo>
                <a:cubicBezTo>
                  <a:pt x="-35487" y="244158"/>
                  <a:pt x="2890" y="9972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1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F-score = 0.6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02D730-0F1F-784A-74F7-89CAE2332C36}"/>
              </a:ext>
            </a:extLst>
          </p:cNvPr>
          <p:cNvSpPr/>
          <p:nvPr/>
        </p:nvSpPr>
        <p:spPr>
          <a:xfrm>
            <a:off x="7599572" y="3683175"/>
            <a:ext cx="209191" cy="209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4D25EA-2894-D387-F3E7-39DD4E8720B4}"/>
              </a:ext>
            </a:extLst>
          </p:cNvPr>
          <p:cNvSpPr/>
          <p:nvPr/>
        </p:nvSpPr>
        <p:spPr>
          <a:xfrm>
            <a:off x="2814744" y="4281835"/>
            <a:ext cx="209191" cy="209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D58D8-1D7E-77C9-9159-617991EC479F}"/>
              </a:ext>
            </a:extLst>
          </p:cNvPr>
          <p:cNvSpPr txBox="1"/>
          <p:nvPr/>
        </p:nvSpPr>
        <p:spPr>
          <a:xfrm>
            <a:off x="7240083" y="1181872"/>
            <a:ext cx="3751233" cy="307777"/>
          </a:xfrm>
          <a:custGeom>
            <a:avLst/>
            <a:gdLst>
              <a:gd name="connsiteX0" fmla="*/ 0 w 3751233"/>
              <a:gd name="connsiteY0" fmla="*/ 0 h 307777"/>
              <a:gd name="connsiteX1" fmla="*/ 498378 w 3751233"/>
              <a:gd name="connsiteY1" fmla="*/ 0 h 307777"/>
              <a:gd name="connsiteX2" fmla="*/ 921732 w 3751233"/>
              <a:gd name="connsiteY2" fmla="*/ 0 h 307777"/>
              <a:gd name="connsiteX3" fmla="*/ 1532647 w 3751233"/>
              <a:gd name="connsiteY3" fmla="*/ 0 h 307777"/>
              <a:gd name="connsiteX4" fmla="*/ 2031025 w 3751233"/>
              <a:gd name="connsiteY4" fmla="*/ 0 h 307777"/>
              <a:gd name="connsiteX5" fmla="*/ 2529403 w 3751233"/>
              <a:gd name="connsiteY5" fmla="*/ 0 h 307777"/>
              <a:gd name="connsiteX6" fmla="*/ 3140318 w 3751233"/>
              <a:gd name="connsiteY6" fmla="*/ 0 h 307777"/>
              <a:gd name="connsiteX7" fmla="*/ 3751233 w 3751233"/>
              <a:gd name="connsiteY7" fmla="*/ 0 h 307777"/>
              <a:gd name="connsiteX8" fmla="*/ 3751233 w 3751233"/>
              <a:gd name="connsiteY8" fmla="*/ 307777 h 307777"/>
              <a:gd name="connsiteX9" fmla="*/ 3290367 w 3751233"/>
              <a:gd name="connsiteY9" fmla="*/ 307777 h 307777"/>
              <a:gd name="connsiteX10" fmla="*/ 2754477 w 3751233"/>
              <a:gd name="connsiteY10" fmla="*/ 307777 h 307777"/>
              <a:gd name="connsiteX11" fmla="*/ 2218586 w 3751233"/>
              <a:gd name="connsiteY11" fmla="*/ 307777 h 307777"/>
              <a:gd name="connsiteX12" fmla="*/ 1720208 w 3751233"/>
              <a:gd name="connsiteY12" fmla="*/ 307777 h 307777"/>
              <a:gd name="connsiteX13" fmla="*/ 1109293 w 3751233"/>
              <a:gd name="connsiteY13" fmla="*/ 307777 h 307777"/>
              <a:gd name="connsiteX14" fmla="*/ 498378 w 3751233"/>
              <a:gd name="connsiteY14" fmla="*/ 307777 h 307777"/>
              <a:gd name="connsiteX15" fmla="*/ 0 w 3751233"/>
              <a:gd name="connsiteY15" fmla="*/ 307777 h 307777"/>
              <a:gd name="connsiteX16" fmla="*/ 0 w 3751233"/>
              <a:gd name="connsiteY1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307777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75574" y="149591"/>
                  <a:pt x="3730764" y="157652"/>
                  <a:pt x="3751233" y="307777"/>
                </a:cubicBezTo>
                <a:cubicBezTo>
                  <a:pt x="3624460" y="344955"/>
                  <a:pt x="3392707" y="297258"/>
                  <a:pt x="3290367" y="307777"/>
                </a:cubicBezTo>
                <a:cubicBezTo>
                  <a:pt x="3188027" y="318296"/>
                  <a:pt x="2910945" y="267341"/>
                  <a:pt x="2754477" y="307777"/>
                </a:cubicBezTo>
                <a:cubicBezTo>
                  <a:pt x="2598009" y="348213"/>
                  <a:pt x="2459237" y="255795"/>
                  <a:pt x="2218586" y="307777"/>
                </a:cubicBezTo>
                <a:cubicBezTo>
                  <a:pt x="1977935" y="359759"/>
                  <a:pt x="1941736" y="262980"/>
                  <a:pt x="1720208" y="307777"/>
                </a:cubicBezTo>
                <a:cubicBezTo>
                  <a:pt x="1498680" y="352574"/>
                  <a:pt x="1325959" y="268889"/>
                  <a:pt x="1109293" y="307777"/>
                </a:cubicBezTo>
                <a:cubicBezTo>
                  <a:pt x="892628" y="346665"/>
                  <a:pt x="778279" y="257554"/>
                  <a:pt x="498378" y="307777"/>
                </a:cubicBezTo>
                <a:cubicBezTo>
                  <a:pt x="218477" y="358000"/>
                  <a:pt x="144374" y="283038"/>
                  <a:pt x="0" y="307777"/>
                </a:cubicBezTo>
                <a:cubicBezTo>
                  <a:pt x="-35487" y="244158"/>
                  <a:pt x="2890" y="9972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1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F-score = 0.92 </a:t>
            </a:r>
          </a:p>
        </p:txBody>
      </p:sp>
    </p:spTree>
    <p:extLst>
      <p:ext uri="{BB962C8B-B14F-4D97-AF65-F5344CB8AC3E}">
        <p14:creationId xmlns:p14="http://schemas.microsoft.com/office/powerpoint/2010/main" val="2714124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12E221-4154-8AE3-21E1-7255D60D5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03" y="1251555"/>
            <a:ext cx="4940300" cy="480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169184" y="159514"/>
            <a:ext cx="10448016" cy="707886"/>
          </a:xfrm>
          <a:custGeom>
            <a:avLst/>
            <a:gdLst>
              <a:gd name="connsiteX0" fmla="*/ 0 w 10448016"/>
              <a:gd name="connsiteY0" fmla="*/ 0 h 707886"/>
              <a:gd name="connsiteX1" fmla="*/ 475965 w 10448016"/>
              <a:gd name="connsiteY1" fmla="*/ 0 h 707886"/>
              <a:gd name="connsiteX2" fmla="*/ 742970 w 10448016"/>
              <a:gd name="connsiteY2" fmla="*/ 0 h 707886"/>
              <a:gd name="connsiteX3" fmla="*/ 1532376 w 10448016"/>
              <a:gd name="connsiteY3" fmla="*/ 0 h 707886"/>
              <a:gd name="connsiteX4" fmla="*/ 2008341 w 10448016"/>
              <a:gd name="connsiteY4" fmla="*/ 0 h 707886"/>
              <a:gd name="connsiteX5" fmla="*/ 2484306 w 10448016"/>
              <a:gd name="connsiteY5" fmla="*/ 0 h 707886"/>
              <a:gd name="connsiteX6" fmla="*/ 3273712 w 10448016"/>
              <a:gd name="connsiteY6" fmla="*/ 0 h 707886"/>
              <a:gd name="connsiteX7" fmla="*/ 3645197 w 10448016"/>
              <a:gd name="connsiteY7" fmla="*/ 0 h 707886"/>
              <a:gd name="connsiteX8" fmla="*/ 4434602 w 10448016"/>
              <a:gd name="connsiteY8" fmla="*/ 0 h 707886"/>
              <a:gd name="connsiteX9" fmla="*/ 5224008 w 10448016"/>
              <a:gd name="connsiteY9" fmla="*/ 0 h 707886"/>
              <a:gd name="connsiteX10" fmla="*/ 5804453 w 10448016"/>
              <a:gd name="connsiteY10" fmla="*/ 0 h 707886"/>
              <a:gd name="connsiteX11" fmla="*/ 6593859 w 10448016"/>
              <a:gd name="connsiteY11" fmla="*/ 0 h 707886"/>
              <a:gd name="connsiteX12" fmla="*/ 7069824 w 10448016"/>
              <a:gd name="connsiteY12" fmla="*/ 0 h 707886"/>
              <a:gd name="connsiteX13" fmla="*/ 7545789 w 10448016"/>
              <a:gd name="connsiteY13" fmla="*/ 0 h 707886"/>
              <a:gd name="connsiteX14" fmla="*/ 8230715 w 10448016"/>
              <a:gd name="connsiteY14" fmla="*/ 0 h 707886"/>
              <a:gd name="connsiteX15" fmla="*/ 8706680 w 10448016"/>
              <a:gd name="connsiteY15" fmla="*/ 0 h 707886"/>
              <a:gd name="connsiteX16" fmla="*/ 9496086 w 10448016"/>
              <a:gd name="connsiteY16" fmla="*/ 0 h 707886"/>
              <a:gd name="connsiteX17" fmla="*/ 10448016 w 10448016"/>
              <a:gd name="connsiteY17" fmla="*/ 0 h 707886"/>
              <a:gd name="connsiteX18" fmla="*/ 10448016 w 10448016"/>
              <a:gd name="connsiteY18" fmla="*/ 353943 h 707886"/>
              <a:gd name="connsiteX19" fmla="*/ 10448016 w 10448016"/>
              <a:gd name="connsiteY19" fmla="*/ 707886 h 707886"/>
              <a:gd name="connsiteX20" fmla="*/ 10181011 w 10448016"/>
              <a:gd name="connsiteY20" fmla="*/ 707886 h 707886"/>
              <a:gd name="connsiteX21" fmla="*/ 9391605 w 10448016"/>
              <a:gd name="connsiteY21" fmla="*/ 707886 h 707886"/>
              <a:gd name="connsiteX22" fmla="*/ 8811160 w 10448016"/>
              <a:gd name="connsiteY22" fmla="*/ 707886 h 707886"/>
              <a:gd name="connsiteX23" fmla="*/ 8439675 w 10448016"/>
              <a:gd name="connsiteY23" fmla="*/ 707886 h 707886"/>
              <a:gd name="connsiteX24" fmla="*/ 7859230 w 10448016"/>
              <a:gd name="connsiteY24" fmla="*/ 707886 h 707886"/>
              <a:gd name="connsiteX25" fmla="*/ 7592225 w 10448016"/>
              <a:gd name="connsiteY25" fmla="*/ 707886 h 707886"/>
              <a:gd name="connsiteX26" fmla="*/ 7325220 w 10448016"/>
              <a:gd name="connsiteY26" fmla="*/ 707886 h 707886"/>
              <a:gd name="connsiteX27" fmla="*/ 6744775 w 10448016"/>
              <a:gd name="connsiteY27" fmla="*/ 707886 h 707886"/>
              <a:gd name="connsiteX28" fmla="*/ 6373290 w 10448016"/>
              <a:gd name="connsiteY28" fmla="*/ 707886 h 707886"/>
              <a:gd name="connsiteX29" fmla="*/ 5688364 w 10448016"/>
              <a:gd name="connsiteY29" fmla="*/ 707886 h 707886"/>
              <a:gd name="connsiteX30" fmla="*/ 5316879 w 10448016"/>
              <a:gd name="connsiteY30" fmla="*/ 707886 h 707886"/>
              <a:gd name="connsiteX31" fmla="*/ 4631954 w 10448016"/>
              <a:gd name="connsiteY31" fmla="*/ 707886 h 707886"/>
              <a:gd name="connsiteX32" fmla="*/ 4364949 w 10448016"/>
              <a:gd name="connsiteY32" fmla="*/ 707886 h 707886"/>
              <a:gd name="connsiteX33" fmla="*/ 3680023 w 10448016"/>
              <a:gd name="connsiteY33" fmla="*/ 707886 h 707886"/>
              <a:gd name="connsiteX34" fmla="*/ 3308538 w 10448016"/>
              <a:gd name="connsiteY34" fmla="*/ 707886 h 707886"/>
              <a:gd name="connsiteX35" fmla="*/ 3041534 w 10448016"/>
              <a:gd name="connsiteY35" fmla="*/ 707886 h 707886"/>
              <a:gd name="connsiteX36" fmla="*/ 2670049 w 10448016"/>
              <a:gd name="connsiteY36" fmla="*/ 707886 h 707886"/>
              <a:gd name="connsiteX37" fmla="*/ 1985123 w 10448016"/>
              <a:gd name="connsiteY37" fmla="*/ 707886 h 707886"/>
              <a:gd name="connsiteX38" fmla="*/ 1613638 w 10448016"/>
              <a:gd name="connsiteY38" fmla="*/ 707886 h 707886"/>
              <a:gd name="connsiteX39" fmla="*/ 1346633 w 10448016"/>
              <a:gd name="connsiteY39" fmla="*/ 707886 h 707886"/>
              <a:gd name="connsiteX40" fmla="*/ 975148 w 10448016"/>
              <a:gd name="connsiteY40" fmla="*/ 707886 h 707886"/>
              <a:gd name="connsiteX41" fmla="*/ 499183 w 10448016"/>
              <a:gd name="connsiteY41" fmla="*/ 707886 h 707886"/>
              <a:gd name="connsiteX42" fmla="*/ 0 w 10448016"/>
              <a:gd name="connsiteY42" fmla="*/ 707886 h 707886"/>
              <a:gd name="connsiteX43" fmla="*/ 0 w 10448016"/>
              <a:gd name="connsiteY43" fmla="*/ 368101 h 707886"/>
              <a:gd name="connsiteX44" fmla="*/ 0 w 10448016"/>
              <a:gd name="connsiteY4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448016" h="707886" extrusionOk="0">
                <a:moveTo>
                  <a:pt x="0" y="0"/>
                </a:moveTo>
                <a:cubicBezTo>
                  <a:pt x="140449" y="-30222"/>
                  <a:pt x="339258" y="22573"/>
                  <a:pt x="475965" y="0"/>
                </a:cubicBezTo>
                <a:cubicBezTo>
                  <a:pt x="612672" y="-22573"/>
                  <a:pt x="657213" y="14670"/>
                  <a:pt x="742970" y="0"/>
                </a:cubicBezTo>
                <a:cubicBezTo>
                  <a:pt x="828727" y="-14670"/>
                  <a:pt x="1267317" y="72554"/>
                  <a:pt x="1532376" y="0"/>
                </a:cubicBezTo>
                <a:cubicBezTo>
                  <a:pt x="1797435" y="-72554"/>
                  <a:pt x="1837673" y="9158"/>
                  <a:pt x="2008341" y="0"/>
                </a:cubicBezTo>
                <a:cubicBezTo>
                  <a:pt x="2179010" y="-9158"/>
                  <a:pt x="2386188" y="43873"/>
                  <a:pt x="2484306" y="0"/>
                </a:cubicBezTo>
                <a:cubicBezTo>
                  <a:pt x="2582425" y="-43873"/>
                  <a:pt x="2936353" y="58828"/>
                  <a:pt x="3273712" y="0"/>
                </a:cubicBezTo>
                <a:cubicBezTo>
                  <a:pt x="3611071" y="-58828"/>
                  <a:pt x="3474726" y="42716"/>
                  <a:pt x="3645197" y="0"/>
                </a:cubicBezTo>
                <a:cubicBezTo>
                  <a:pt x="3815669" y="-42716"/>
                  <a:pt x="4123789" y="49891"/>
                  <a:pt x="4434602" y="0"/>
                </a:cubicBezTo>
                <a:cubicBezTo>
                  <a:pt x="4745416" y="-49891"/>
                  <a:pt x="5061019" y="30907"/>
                  <a:pt x="5224008" y="0"/>
                </a:cubicBezTo>
                <a:cubicBezTo>
                  <a:pt x="5386997" y="-30907"/>
                  <a:pt x="5516403" y="1131"/>
                  <a:pt x="5804453" y="0"/>
                </a:cubicBezTo>
                <a:cubicBezTo>
                  <a:pt x="6092503" y="-1131"/>
                  <a:pt x="6223693" y="36388"/>
                  <a:pt x="6593859" y="0"/>
                </a:cubicBezTo>
                <a:cubicBezTo>
                  <a:pt x="6964025" y="-36388"/>
                  <a:pt x="6879965" y="5124"/>
                  <a:pt x="7069824" y="0"/>
                </a:cubicBezTo>
                <a:cubicBezTo>
                  <a:pt x="7259683" y="-5124"/>
                  <a:pt x="7381645" y="50967"/>
                  <a:pt x="7545789" y="0"/>
                </a:cubicBezTo>
                <a:cubicBezTo>
                  <a:pt x="7709934" y="-50967"/>
                  <a:pt x="8072412" y="27961"/>
                  <a:pt x="8230715" y="0"/>
                </a:cubicBezTo>
                <a:cubicBezTo>
                  <a:pt x="8389018" y="-27961"/>
                  <a:pt x="8573504" y="1085"/>
                  <a:pt x="8706680" y="0"/>
                </a:cubicBezTo>
                <a:cubicBezTo>
                  <a:pt x="8839857" y="-1085"/>
                  <a:pt x="9233613" y="84728"/>
                  <a:pt x="9496086" y="0"/>
                </a:cubicBezTo>
                <a:cubicBezTo>
                  <a:pt x="9758559" y="-84728"/>
                  <a:pt x="10062830" y="12446"/>
                  <a:pt x="10448016" y="0"/>
                </a:cubicBezTo>
                <a:cubicBezTo>
                  <a:pt x="10461763" y="131497"/>
                  <a:pt x="10415526" y="238880"/>
                  <a:pt x="10448016" y="353943"/>
                </a:cubicBezTo>
                <a:cubicBezTo>
                  <a:pt x="10480506" y="469006"/>
                  <a:pt x="10435569" y="569809"/>
                  <a:pt x="10448016" y="707886"/>
                </a:cubicBezTo>
                <a:cubicBezTo>
                  <a:pt x="10352540" y="729125"/>
                  <a:pt x="10311142" y="682497"/>
                  <a:pt x="10181011" y="707886"/>
                </a:cubicBezTo>
                <a:cubicBezTo>
                  <a:pt x="10050880" y="733275"/>
                  <a:pt x="9689880" y="685244"/>
                  <a:pt x="9391605" y="707886"/>
                </a:cubicBezTo>
                <a:cubicBezTo>
                  <a:pt x="9093330" y="730528"/>
                  <a:pt x="8952355" y="706656"/>
                  <a:pt x="8811160" y="707886"/>
                </a:cubicBezTo>
                <a:cubicBezTo>
                  <a:pt x="8669966" y="709116"/>
                  <a:pt x="8625072" y="672301"/>
                  <a:pt x="8439675" y="707886"/>
                </a:cubicBezTo>
                <a:cubicBezTo>
                  <a:pt x="8254278" y="743471"/>
                  <a:pt x="8066743" y="663312"/>
                  <a:pt x="7859230" y="707886"/>
                </a:cubicBezTo>
                <a:cubicBezTo>
                  <a:pt x="7651718" y="752460"/>
                  <a:pt x="7706116" y="696137"/>
                  <a:pt x="7592225" y="707886"/>
                </a:cubicBezTo>
                <a:cubicBezTo>
                  <a:pt x="7478335" y="719635"/>
                  <a:pt x="7428631" y="689551"/>
                  <a:pt x="7325220" y="707886"/>
                </a:cubicBezTo>
                <a:cubicBezTo>
                  <a:pt x="7221809" y="726221"/>
                  <a:pt x="7021801" y="674520"/>
                  <a:pt x="6744775" y="707886"/>
                </a:cubicBezTo>
                <a:cubicBezTo>
                  <a:pt x="6467750" y="741252"/>
                  <a:pt x="6540246" y="689617"/>
                  <a:pt x="6373290" y="707886"/>
                </a:cubicBezTo>
                <a:cubicBezTo>
                  <a:pt x="6206335" y="726155"/>
                  <a:pt x="5920548" y="629481"/>
                  <a:pt x="5688364" y="707886"/>
                </a:cubicBezTo>
                <a:cubicBezTo>
                  <a:pt x="5456180" y="786291"/>
                  <a:pt x="5451133" y="704183"/>
                  <a:pt x="5316879" y="707886"/>
                </a:cubicBezTo>
                <a:cubicBezTo>
                  <a:pt x="5182625" y="711589"/>
                  <a:pt x="4800518" y="702660"/>
                  <a:pt x="4631954" y="707886"/>
                </a:cubicBezTo>
                <a:cubicBezTo>
                  <a:pt x="4463391" y="713112"/>
                  <a:pt x="4451716" y="685969"/>
                  <a:pt x="4364949" y="707886"/>
                </a:cubicBezTo>
                <a:cubicBezTo>
                  <a:pt x="4278183" y="729803"/>
                  <a:pt x="3985208" y="638885"/>
                  <a:pt x="3680023" y="707886"/>
                </a:cubicBezTo>
                <a:cubicBezTo>
                  <a:pt x="3374838" y="776887"/>
                  <a:pt x="3400227" y="702489"/>
                  <a:pt x="3308538" y="707886"/>
                </a:cubicBezTo>
                <a:cubicBezTo>
                  <a:pt x="3216849" y="713283"/>
                  <a:pt x="3124059" y="687421"/>
                  <a:pt x="3041534" y="707886"/>
                </a:cubicBezTo>
                <a:cubicBezTo>
                  <a:pt x="2959009" y="728351"/>
                  <a:pt x="2842670" y="696198"/>
                  <a:pt x="2670049" y="707886"/>
                </a:cubicBezTo>
                <a:cubicBezTo>
                  <a:pt x="2497429" y="719574"/>
                  <a:pt x="2264692" y="635660"/>
                  <a:pt x="1985123" y="707886"/>
                </a:cubicBezTo>
                <a:cubicBezTo>
                  <a:pt x="1705554" y="780112"/>
                  <a:pt x="1797676" y="700056"/>
                  <a:pt x="1613638" y="707886"/>
                </a:cubicBezTo>
                <a:cubicBezTo>
                  <a:pt x="1429601" y="715716"/>
                  <a:pt x="1448436" y="697133"/>
                  <a:pt x="1346633" y="707886"/>
                </a:cubicBezTo>
                <a:cubicBezTo>
                  <a:pt x="1244830" y="718639"/>
                  <a:pt x="1084277" y="703825"/>
                  <a:pt x="975148" y="707886"/>
                </a:cubicBezTo>
                <a:cubicBezTo>
                  <a:pt x="866020" y="711947"/>
                  <a:pt x="594782" y="673106"/>
                  <a:pt x="499183" y="707886"/>
                </a:cubicBezTo>
                <a:cubicBezTo>
                  <a:pt x="403585" y="742666"/>
                  <a:pt x="109291" y="663004"/>
                  <a:pt x="0" y="707886"/>
                </a:cubicBezTo>
                <a:cubicBezTo>
                  <a:pt x="-35441" y="598059"/>
                  <a:pt x="12411" y="492909"/>
                  <a:pt x="0" y="368101"/>
                </a:cubicBezTo>
                <a:cubicBezTo>
                  <a:pt x="-12411" y="243293"/>
                  <a:pt x="4224" y="156416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Validity Check</a:t>
            </a:r>
            <a:r>
              <a:rPr lang="en-US" sz="3200" b="1" dirty="0">
                <a:latin typeface=""/>
              </a:rPr>
              <a:t> </a:t>
            </a:r>
            <a:r>
              <a:rPr lang="en-US" sz="3200" dirty="0">
                <a:latin typeface=""/>
              </a:rPr>
              <a:t>Potentially Important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04C48-7DAD-FBDD-C0BE-28FE08C4509F}"/>
              </a:ext>
            </a:extLst>
          </p:cNvPr>
          <p:cNvSpPr txBox="1"/>
          <p:nvPr/>
        </p:nvSpPr>
        <p:spPr>
          <a:xfrm>
            <a:off x="1585513" y="6052155"/>
            <a:ext cx="3938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"/>
              </a:rPr>
              <a:t>Ukraine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"/>
              </a:rPr>
              <a:t>EuroMaidan</a:t>
            </a:r>
            <a:r>
              <a:rPr lang="en-US" b="1" i="0" dirty="0">
                <a:solidFill>
                  <a:srgbClr val="000000"/>
                </a:solidFill>
                <a:effectLst/>
                <a:latin typeface=""/>
              </a:rPr>
              <a:t> </a:t>
            </a:r>
          </a:p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"/>
              </a:rPr>
              <a:t>(Ukraine, 2013-14)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157FC-BC1A-0BBA-D987-2B1813491427}"/>
              </a:ext>
            </a:extLst>
          </p:cNvPr>
          <p:cNvSpPr txBox="1"/>
          <p:nvPr/>
        </p:nvSpPr>
        <p:spPr>
          <a:xfrm>
            <a:off x="7515140" y="6207269"/>
            <a:ext cx="3938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"/>
              </a:rPr>
              <a:t>Women’s March (US, 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D5C17-7701-CA6C-67C5-AE5563D0564F}"/>
              </a:ext>
            </a:extLst>
          </p:cNvPr>
          <p:cNvSpPr txBox="1"/>
          <p:nvPr/>
        </p:nvSpPr>
        <p:spPr>
          <a:xfrm>
            <a:off x="3365327" y="2369681"/>
            <a:ext cx="2006773" cy="523220"/>
          </a:xfrm>
          <a:custGeom>
            <a:avLst/>
            <a:gdLst>
              <a:gd name="connsiteX0" fmla="*/ 0 w 2006773"/>
              <a:gd name="connsiteY0" fmla="*/ 0 h 523220"/>
              <a:gd name="connsiteX1" fmla="*/ 481626 w 2006773"/>
              <a:gd name="connsiteY1" fmla="*/ 0 h 523220"/>
              <a:gd name="connsiteX2" fmla="*/ 923116 w 2006773"/>
              <a:gd name="connsiteY2" fmla="*/ 0 h 523220"/>
              <a:gd name="connsiteX3" fmla="*/ 1464944 w 2006773"/>
              <a:gd name="connsiteY3" fmla="*/ 0 h 523220"/>
              <a:gd name="connsiteX4" fmla="*/ 2006773 w 2006773"/>
              <a:gd name="connsiteY4" fmla="*/ 0 h 523220"/>
              <a:gd name="connsiteX5" fmla="*/ 2006773 w 2006773"/>
              <a:gd name="connsiteY5" fmla="*/ 523220 h 523220"/>
              <a:gd name="connsiteX6" fmla="*/ 1545215 w 2006773"/>
              <a:gd name="connsiteY6" fmla="*/ 523220 h 523220"/>
              <a:gd name="connsiteX7" fmla="*/ 1083657 w 2006773"/>
              <a:gd name="connsiteY7" fmla="*/ 523220 h 523220"/>
              <a:gd name="connsiteX8" fmla="*/ 541829 w 2006773"/>
              <a:gd name="connsiteY8" fmla="*/ 523220 h 523220"/>
              <a:gd name="connsiteX9" fmla="*/ 0 w 2006773"/>
              <a:gd name="connsiteY9" fmla="*/ 523220 h 523220"/>
              <a:gd name="connsiteX10" fmla="*/ 0 w 2006773"/>
              <a:gd name="connsiteY10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6773" h="523220" extrusionOk="0">
                <a:moveTo>
                  <a:pt x="0" y="0"/>
                </a:moveTo>
                <a:cubicBezTo>
                  <a:pt x="184182" y="-50139"/>
                  <a:pt x="312265" y="33285"/>
                  <a:pt x="481626" y="0"/>
                </a:cubicBezTo>
                <a:cubicBezTo>
                  <a:pt x="650987" y="-33285"/>
                  <a:pt x="827546" y="18933"/>
                  <a:pt x="923116" y="0"/>
                </a:cubicBezTo>
                <a:cubicBezTo>
                  <a:pt x="1018686" y="-18933"/>
                  <a:pt x="1344280" y="39558"/>
                  <a:pt x="1464944" y="0"/>
                </a:cubicBezTo>
                <a:cubicBezTo>
                  <a:pt x="1585608" y="-39558"/>
                  <a:pt x="1779909" y="26618"/>
                  <a:pt x="2006773" y="0"/>
                </a:cubicBezTo>
                <a:cubicBezTo>
                  <a:pt x="2066510" y="254862"/>
                  <a:pt x="1956343" y="310615"/>
                  <a:pt x="2006773" y="523220"/>
                </a:cubicBezTo>
                <a:cubicBezTo>
                  <a:pt x="1823764" y="554289"/>
                  <a:pt x="1696723" y="487118"/>
                  <a:pt x="1545215" y="523220"/>
                </a:cubicBezTo>
                <a:cubicBezTo>
                  <a:pt x="1393707" y="559322"/>
                  <a:pt x="1284205" y="513002"/>
                  <a:pt x="1083657" y="523220"/>
                </a:cubicBezTo>
                <a:cubicBezTo>
                  <a:pt x="883109" y="533438"/>
                  <a:pt x="807241" y="490369"/>
                  <a:pt x="541829" y="523220"/>
                </a:cubicBezTo>
                <a:cubicBezTo>
                  <a:pt x="276417" y="556071"/>
                  <a:pt x="120807" y="486642"/>
                  <a:pt x="0" y="523220"/>
                </a:cubicBezTo>
                <a:cubicBezTo>
                  <a:pt x="-5194" y="296089"/>
                  <a:pt x="47441" y="24844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Russia-backed</a:t>
            </a:r>
          </a:p>
          <a:p>
            <a:pPr marL="0" indent="0" algn="ctr">
              <a:buNone/>
            </a:pPr>
            <a:r>
              <a:rPr lang="en-US" sz="1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regions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545A3-1AC9-4F2B-A3F0-D71C298D3E26}"/>
              </a:ext>
            </a:extLst>
          </p:cNvPr>
          <p:cNvSpPr txBox="1"/>
          <p:nvPr/>
        </p:nvSpPr>
        <p:spPr>
          <a:xfrm>
            <a:off x="7515140" y="1399366"/>
            <a:ext cx="3751233" cy="307777"/>
          </a:xfrm>
          <a:custGeom>
            <a:avLst/>
            <a:gdLst>
              <a:gd name="connsiteX0" fmla="*/ 0 w 3751233"/>
              <a:gd name="connsiteY0" fmla="*/ 0 h 307777"/>
              <a:gd name="connsiteX1" fmla="*/ 498378 w 3751233"/>
              <a:gd name="connsiteY1" fmla="*/ 0 h 307777"/>
              <a:gd name="connsiteX2" fmla="*/ 921732 w 3751233"/>
              <a:gd name="connsiteY2" fmla="*/ 0 h 307777"/>
              <a:gd name="connsiteX3" fmla="*/ 1532647 w 3751233"/>
              <a:gd name="connsiteY3" fmla="*/ 0 h 307777"/>
              <a:gd name="connsiteX4" fmla="*/ 2031025 w 3751233"/>
              <a:gd name="connsiteY4" fmla="*/ 0 h 307777"/>
              <a:gd name="connsiteX5" fmla="*/ 2529403 w 3751233"/>
              <a:gd name="connsiteY5" fmla="*/ 0 h 307777"/>
              <a:gd name="connsiteX6" fmla="*/ 3140318 w 3751233"/>
              <a:gd name="connsiteY6" fmla="*/ 0 h 307777"/>
              <a:gd name="connsiteX7" fmla="*/ 3751233 w 3751233"/>
              <a:gd name="connsiteY7" fmla="*/ 0 h 307777"/>
              <a:gd name="connsiteX8" fmla="*/ 3751233 w 3751233"/>
              <a:gd name="connsiteY8" fmla="*/ 307777 h 307777"/>
              <a:gd name="connsiteX9" fmla="*/ 3290367 w 3751233"/>
              <a:gd name="connsiteY9" fmla="*/ 307777 h 307777"/>
              <a:gd name="connsiteX10" fmla="*/ 2754477 w 3751233"/>
              <a:gd name="connsiteY10" fmla="*/ 307777 h 307777"/>
              <a:gd name="connsiteX11" fmla="*/ 2218586 w 3751233"/>
              <a:gd name="connsiteY11" fmla="*/ 307777 h 307777"/>
              <a:gd name="connsiteX12" fmla="*/ 1720208 w 3751233"/>
              <a:gd name="connsiteY12" fmla="*/ 307777 h 307777"/>
              <a:gd name="connsiteX13" fmla="*/ 1109293 w 3751233"/>
              <a:gd name="connsiteY13" fmla="*/ 307777 h 307777"/>
              <a:gd name="connsiteX14" fmla="*/ 498378 w 3751233"/>
              <a:gd name="connsiteY14" fmla="*/ 307777 h 307777"/>
              <a:gd name="connsiteX15" fmla="*/ 0 w 3751233"/>
              <a:gd name="connsiteY15" fmla="*/ 307777 h 307777"/>
              <a:gd name="connsiteX16" fmla="*/ 0 w 3751233"/>
              <a:gd name="connsiteY1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307777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75574" y="149591"/>
                  <a:pt x="3730764" y="157652"/>
                  <a:pt x="3751233" y="307777"/>
                </a:cubicBezTo>
                <a:cubicBezTo>
                  <a:pt x="3624460" y="344955"/>
                  <a:pt x="3392707" y="297258"/>
                  <a:pt x="3290367" y="307777"/>
                </a:cubicBezTo>
                <a:cubicBezTo>
                  <a:pt x="3188027" y="318296"/>
                  <a:pt x="2910945" y="267341"/>
                  <a:pt x="2754477" y="307777"/>
                </a:cubicBezTo>
                <a:cubicBezTo>
                  <a:pt x="2598009" y="348213"/>
                  <a:pt x="2459237" y="255795"/>
                  <a:pt x="2218586" y="307777"/>
                </a:cubicBezTo>
                <a:cubicBezTo>
                  <a:pt x="1977935" y="359759"/>
                  <a:pt x="1941736" y="262980"/>
                  <a:pt x="1720208" y="307777"/>
                </a:cubicBezTo>
                <a:cubicBezTo>
                  <a:pt x="1498680" y="352574"/>
                  <a:pt x="1325959" y="268889"/>
                  <a:pt x="1109293" y="307777"/>
                </a:cubicBezTo>
                <a:cubicBezTo>
                  <a:pt x="892628" y="346665"/>
                  <a:pt x="778279" y="257554"/>
                  <a:pt x="498378" y="307777"/>
                </a:cubicBezTo>
                <a:cubicBezTo>
                  <a:pt x="218477" y="358000"/>
                  <a:pt x="144374" y="283038"/>
                  <a:pt x="0" y="307777"/>
                </a:cubicBezTo>
                <a:cubicBezTo>
                  <a:pt x="-35487" y="244158"/>
                  <a:pt x="2890" y="9972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1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F-score = 0.92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02D730-0F1F-784A-74F7-89CAE2332C36}"/>
              </a:ext>
            </a:extLst>
          </p:cNvPr>
          <p:cNvSpPr/>
          <p:nvPr/>
        </p:nvSpPr>
        <p:spPr>
          <a:xfrm>
            <a:off x="7773187" y="3704892"/>
            <a:ext cx="209191" cy="209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4D25EA-2894-D387-F3E7-39DD4E8720B4}"/>
              </a:ext>
            </a:extLst>
          </p:cNvPr>
          <p:cNvSpPr/>
          <p:nvPr/>
        </p:nvSpPr>
        <p:spPr>
          <a:xfrm>
            <a:off x="3322151" y="4367885"/>
            <a:ext cx="209191" cy="209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4E4430-57E1-469F-EAD8-F87AC2AE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12849"/>
            <a:ext cx="5207686" cy="50068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09F09A-7684-B822-9424-076B896CB288}"/>
              </a:ext>
            </a:extLst>
          </p:cNvPr>
          <p:cNvSpPr txBox="1"/>
          <p:nvPr/>
        </p:nvSpPr>
        <p:spPr>
          <a:xfrm>
            <a:off x="1072684" y="2631291"/>
            <a:ext cx="2006773" cy="523220"/>
          </a:xfrm>
          <a:custGeom>
            <a:avLst/>
            <a:gdLst>
              <a:gd name="connsiteX0" fmla="*/ 0 w 2006773"/>
              <a:gd name="connsiteY0" fmla="*/ 0 h 523220"/>
              <a:gd name="connsiteX1" fmla="*/ 481626 w 2006773"/>
              <a:gd name="connsiteY1" fmla="*/ 0 h 523220"/>
              <a:gd name="connsiteX2" fmla="*/ 923116 w 2006773"/>
              <a:gd name="connsiteY2" fmla="*/ 0 h 523220"/>
              <a:gd name="connsiteX3" fmla="*/ 1464944 w 2006773"/>
              <a:gd name="connsiteY3" fmla="*/ 0 h 523220"/>
              <a:gd name="connsiteX4" fmla="*/ 2006773 w 2006773"/>
              <a:gd name="connsiteY4" fmla="*/ 0 h 523220"/>
              <a:gd name="connsiteX5" fmla="*/ 2006773 w 2006773"/>
              <a:gd name="connsiteY5" fmla="*/ 523220 h 523220"/>
              <a:gd name="connsiteX6" fmla="*/ 1545215 w 2006773"/>
              <a:gd name="connsiteY6" fmla="*/ 523220 h 523220"/>
              <a:gd name="connsiteX7" fmla="*/ 1083657 w 2006773"/>
              <a:gd name="connsiteY7" fmla="*/ 523220 h 523220"/>
              <a:gd name="connsiteX8" fmla="*/ 541829 w 2006773"/>
              <a:gd name="connsiteY8" fmla="*/ 523220 h 523220"/>
              <a:gd name="connsiteX9" fmla="*/ 0 w 2006773"/>
              <a:gd name="connsiteY9" fmla="*/ 523220 h 523220"/>
              <a:gd name="connsiteX10" fmla="*/ 0 w 2006773"/>
              <a:gd name="connsiteY10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6773" h="523220" extrusionOk="0">
                <a:moveTo>
                  <a:pt x="0" y="0"/>
                </a:moveTo>
                <a:cubicBezTo>
                  <a:pt x="184182" y="-50139"/>
                  <a:pt x="312265" y="33285"/>
                  <a:pt x="481626" y="0"/>
                </a:cubicBezTo>
                <a:cubicBezTo>
                  <a:pt x="650987" y="-33285"/>
                  <a:pt x="827546" y="18933"/>
                  <a:pt x="923116" y="0"/>
                </a:cubicBezTo>
                <a:cubicBezTo>
                  <a:pt x="1018686" y="-18933"/>
                  <a:pt x="1344280" y="39558"/>
                  <a:pt x="1464944" y="0"/>
                </a:cubicBezTo>
                <a:cubicBezTo>
                  <a:pt x="1585608" y="-39558"/>
                  <a:pt x="1779909" y="26618"/>
                  <a:pt x="2006773" y="0"/>
                </a:cubicBezTo>
                <a:cubicBezTo>
                  <a:pt x="2066510" y="254862"/>
                  <a:pt x="1956343" y="310615"/>
                  <a:pt x="2006773" y="523220"/>
                </a:cubicBezTo>
                <a:cubicBezTo>
                  <a:pt x="1823764" y="554289"/>
                  <a:pt x="1696723" y="487118"/>
                  <a:pt x="1545215" y="523220"/>
                </a:cubicBezTo>
                <a:cubicBezTo>
                  <a:pt x="1393707" y="559322"/>
                  <a:pt x="1284205" y="513002"/>
                  <a:pt x="1083657" y="523220"/>
                </a:cubicBezTo>
                <a:cubicBezTo>
                  <a:pt x="883109" y="533438"/>
                  <a:pt x="807241" y="490369"/>
                  <a:pt x="541829" y="523220"/>
                </a:cubicBezTo>
                <a:cubicBezTo>
                  <a:pt x="276417" y="556071"/>
                  <a:pt x="120807" y="486642"/>
                  <a:pt x="0" y="523220"/>
                </a:cubicBezTo>
                <a:cubicBezTo>
                  <a:pt x="-5194" y="296089"/>
                  <a:pt x="47441" y="24844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Former Polish regions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0E7142-6736-9CB8-1EB8-4A672DAE0F08}"/>
              </a:ext>
            </a:extLst>
          </p:cNvPr>
          <p:cNvSpPr/>
          <p:nvPr/>
        </p:nvSpPr>
        <p:spPr>
          <a:xfrm>
            <a:off x="7563996" y="3852610"/>
            <a:ext cx="209191" cy="209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49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7" y="177442"/>
            <a:ext cx="5683370" cy="707886"/>
          </a:xfrm>
          <a:custGeom>
            <a:avLst/>
            <a:gdLst>
              <a:gd name="connsiteX0" fmla="*/ 0 w 5683370"/>
              <a:gd name="connsiteY0" fmla="*/ 0 h 707886"/>
              <a:gd name="connsiteX1" fmla="*/ 511503 w 5683370"/>
              <a:gd name="connsiteY1" fmla="*/ 0 h 707886"/>
              <a:gd name="connsiteX2" fmla="*/ 909339 w 5683370"/>
              <a:gd name="connsiteY2" fmla="*/ 0 h 707886"/>
              <a:gd name="connsiteX3" fmla="*/ 1591344 w 5683370"/>
              <a:gd name="connsiteY3" fmla="*/ 0 h 707886"/>
              <a:gd name="connsiteX4" fmla="*/ 2102847 w 5683370"/>
              <a:gd name="connsiteY4" fmla="*/ 0 h 707886"/>
              <a:gd name="connsiteX5" fmla="*/ 2614350 w 5683370"/>
              <a:gd name="connsiteY5" fmla="*/ 0 h 707886"/>
              <a:gd name="connsiteX6" fmla="*/ 3296355 w 5683370"/>
              <a:gd name="connsiteY6" fmla="*/ 0 h 707886"/>
              <a:gd name="connsiteX7" fmla="*/ 3751024 w 5683370"/>
              <a:gd name="connsiteY7" fmla="*/ 0 h 707886"/>
              <a:gd name="connsiteX8" fmla="*/ 4433029 w 5683370"/>
              <a:gd name="connsiteY8" fmla="*/ 0 h 707886"/>
              <a:gd name="connsiteX9" fmla="*/ 5115033 w 5683370"/>
              <a:gd name="connsiteY9" fmla="*/ 0 h 707886"/>
              <a:gd name="connsiteX10" fmla="*/ 5683370 w 5683370"/>
              <a:gd name="connsiteY10" fmla="*/ 0 h 707886"/>
              <a:gd name="connsiteX11" fmla="*/ 5683370 w 5683370"/>
              <a:gd name="connsiteY11" fmla="*/ 368101 h 707886"/>
              <a:gd name="connsiteX12" fmla="*/ 5683370 w 5683370"/>
              <a:gd name="connsiteY12" fmla="*/ 707886 h 707886"/>
              <a:gd name="connsiteX13" fmla="*/ 5285534 w 5683370"/>
              <a:gd name="connsiteY13" fmla="*/ 707886 h 707886"/>
              <a:gd name="connsiteX14" fmla="*/ 4603530 w 5683370"/>
              <a:gd name="connsiteY14" fmla="*/ 707886 h 707886"/>
              <a:gd name="connsiteX15" fmla="*/ 4148860 w 5683370"/>
              <a:gd name="connsiteY15" fmla="*/ 707886 h 707886"/>
              <a:gd name="connsiteX16" fmla="*/ 3580523 w 5683370"/>
              <a:gd name="connsiteY16" fmla="*/ 707886 h 707886"/>
              <a:gd name="connsiteX17" fmla="*/ 2898519 w 5683370"/>
              <a:gd name="connsiteY17" fmla="*/ 707886 h 707886"/>
              <a:gd name="connsiteX18" fmla="*/ 2330182 w 5683370"/>
              <a:gd name="connsiteY18" fmla="*/ 707886 h 707886"/>
              <a:gd name="connsiteX19" fmla="*/ 1932346 w 5683370"/>
              <a:gd name="connsiteY19" fmla="*/ 707886 h 707886"/>
              <a:gd name="connsiteX20" fmla="*/ 1477676 w 5683370"/>
              <a:gd name="connsiteY20" fmla="*/ 707886 h 707886"/>
              <a:gd name="connsiteX21" fmla="*/ 795672 w 5683370"/>
              <a:gd name="connsiteY21" fmla="*/ 707886 h 707886"/>
              <a:gd name="connsiteX22" fmla="*/ 0 w 5683370"/>
              <a:gd name="connsiteY22" fmla="*/ 707886 h 707886"/>
              <a:gd name="connsiteX23" fmla="*/ 0 w 5683370"/>
              <a:gd name="connsiteY23" fmla="*/ 368101 h 707886"/>
              <a:gd name="connsiteX24" fmla="*/ 0 w 5683370"/>
              <a:gd name="connsiteY2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83370" h="707886" extrusionOk="0">
                <a:moveTo>
                  <a:pt x="0" y="0"/>
                </a:moveTo>
                <a:cubicBezTo>
                  <a:pt x="133547" y="-29207"/>
                  <a:pt x="298026" y="19626"/>
                  <a:pt x="511503" y="0"/>
                </a:cubicBezTo>
                <a:cubicBezTo>
                  <a:pt x="724980" y="-19626"/>
                  <a:pt x="797392" y="16290"/>
                  <a:pt x="909339" y="0"/>
                </a:cubicBezTo>
                <a:cubicBezTo>
                  <a:pt x="1021286" y="-16290"/>
                  <a:pt x="1334439" y="48652"/>
                  <a:pt x="1591344" y="0"/>
                </a:cubicBezTo>
                <a:cubicBezTo>
                  <a:pt x="1848249" y="-48652"/>
                  <a:pt x="1987572" y="9630"/>
                  <a:pt x="2102847" y="0"/>
                </a:cubicBezTo>
                <a:cubicBezTo>
                  <a:pt x="2218122" y="-9630"/>
                  <a:pt x="2360272" y="58570"/>
                  <a:pt x="2614350" y="0"/>
                </a:cubicBezTo>
                <a:cubicBezTo>
                  <a:pt x="2868428" y="-58570"/>
                  <a:pt x="3122388" y="35088"/>
                  <a:pt x="3296355" y="0"/>
                </a:cubicBezTo>
                <a:cubicBezTo>
                  <a:pt x="3470322" y="-35088"/>
                  <a:pt x="3549844" y="54163"/>
                  <a:pt x="3751024" y="0"/>
                </a:cubicBezTo>
                <a:cubicBezTo>
                  <a:pt x="3952204" y="-54163"/>
                  <a:pt x="4109163" y="40758"/>
                  <a:pt x="4433029" y="0"/>
                </a:cubicBezTo>
                <a:cubicBezTo>
                  <a:pt x="4756895" y="-40758"/>
                  <a:pt x="4932032" y="2984"/>
                  <a:pt x="5115033" y="0"/>
                </a:cubicBezTo>
                <a:cubicBezTo>
                  <a:pt x="5298034" y="-2984"/>
                  <a:pt x="5516129" y="45233"/>
                  <a:pt x="5683370" y="0"/>
                </a:cubicBezTo>
                <a:cubicBezTo>
                  <a:pt x="5692319" y="140679"/>
                  <a:pt x="5675527" y="184774"/>
                  <a:pt x="5683370" y="368101"/>
                </a:cubicBezTo>
                <a:cubicBezTo>
                  <a:pt x="5691213" y="551428"/>
                  <a:pt x="5666176" y="611182"/>
                  <a:pt x="5683370" y="707886"/>
                </a:cubicBezTo>
                <a:cubicBezTo>
                  <a:pt x="5563415" y="719467"/>
                  <a:pt x="5480096" y="688569"/>
                  <a:pt x="5285534" y="707886"/>
                </a:cubicBezTo>
                <a:cubicBezTo>
                  <a:pt x="5090972" y="727203"/>
                  <a:pt x="4850250" y="681725"/>
                  <a:pt x="4603530" y="707886"/>
                </a:cubicBezTo>
                <a:cubicBezTo>
                  <a:pt x="4356810" y="734047"/>
                  <a:pt x="4305420" y="702926"/>
                  <a:pt x="4148860" y="707886"/>
                </a:cubicBezTo>
                <a:cubicBezTo>
                  <a:pt x="3992300" y="712846"/>
                  <a:pt x="3704662" y="648412"/>
                  <a:pt x="3580523" y="707886"/>
                </a:cubicBezTo>
                <a:cubicBezTo>
                  <a:pt x="3456384" y="767360"/>
                  <a:pt x="3162804" y="691565"/>
                  <a:pt x="2898519" y="707886"/>
                </a:cubicBezTo>
                <a:cubicBezTo>
                  <a:pt x="2634234" y="724207"/>
                  <a:pt x="2588542" y="676759"/>
                  <a:pt x="2330182" y="707886"/>
                </a:cubicBezTo>
                <a:cubicBezTo>
                  <a:pt x="2071822" y="739013"/>
                  <a:pt x="2069445" y="691274"/>
                  <a:pt x="1932346" y="707886"/>
                </a:cubicBezTo>
                <a:cubicBezTo>
                  <a:pt x="1795247" y="724498"/>
                  <a:pt x="1635626" y="677135"/>
                  <a:pt x="1477676" y="707886"/>
                </a:cubicBezTo>
                <a:cubicBezTo>
                  <a:pt x="1319726" y="738637"/>
                  <a:pt x="1013980" y="705248"/>
                  <a:pt x="795672" y="707886"/>
                </a:cubicBezTo>
                <a:cubicBezTo>
                  <a:pt x="577364" y="710524"/>
                  <a:pt x="179728" y="706558"/>
                  <a:pt x="0" y="707886"/>
                </a:cubicBezTo>
                <a:cubicBezTo>
                  <a:pt x="-3418" y="584000"/>
                  <a:pt x="1083" y="466789"/>
                  <a:pt x="0" y="368101"/>
                </a:cubicBezTo>
                <a:cubicBezTo>
                  <a:pt x="-1083" y="269414"/>
                  <a:pt x="17339" y="16188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Feedback, please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267156" y="4252108"/>
            <a:ext cx="11924844" cy="1274195"/>
          </a:xfrm>
          <a:custGeom>
            <a:avLst/>
            <a:gdLst>
              <a:gd name="connsiteX0" fmla="*/ 0 w 11924844"/>
              <a:gd name="connsiteY0" fmla="*/ 0 h 1274195"/>
              <a:gd name="connsiteX1" fmla="*/ 476994 w 11924844"/>
              <a:gd name="connsiteY1" fmla="*/ 0 h 1274195"/>
              <a:gd name="connsiteX2" fmla="*/ 715491 w 11924844"/>
              <a:gd name="connsiteY2" fmla="*/ 0 h 1274195"/>
              <a:gd name="connsiteX3" fmla="*/ 1550230 w 11924844"/>
              <a:gd name="connsiteY3" fmla="*/ 0 h 1274195"/>
              <a:gd name="connsiteX4" fmla="*/ 2027223 w 11924844"/>
              <a:gd name="connsiteY4" fmla="*/ 0 h 1274195"/>
              <a:gd name="connsiteX5" fmla="*/ 2504217 w 11924844"/>
              <a:gd name="connsiteY5" fmla="*/ 0 h 1274195"/>
              <a:gd name="connsiteX6" fmla="*/ 3338956 w 11924844"/>
              <a:gd name="connsiteY6" fmla="*/ 0 h 1274195"/>
              <a:gd name="connsiteX7" fmla="*/ 3696702 w 11924844"/>
              <a:gd name="connsiteY7" fmla="*/ 0 h 1274195"/>
              <a:gd name="connsiteX8" fmla="*/ 4531441 w 11924844"/>
              <a:gd name="connsiteY8" fmla="*/ 0 h 1274195"/>
              <a:gd name="connsiteX9" fmla="*/ 5366180 w 11924844"/>
              <a:gd name="connsiteY9" fmla="*/ 0 h 1274195"/>
              <a:gd name="connsiteX10" fmla="*/ 5962422 w 11924844"/>
              <a:gd name="connsiteY10" fmla="*/ 0 h 1274195"/>
              <a:gd name="connsiteX11" fmla="*/ 6797161 w 11924844"/>
              <a:gd name="connsiteY11" fmla="*/ 0 h 1274195"/>
              <a:gd name="connsiteX12" fmla="*/ 7274155 w 11924844"/>
              <a:gd name="connsiteY12" fmla="*/ 0 h 1274195"/>
              <a:gd name="connsiteX13" fmla="*/ 7751149 w 11924844"/>
              <a:gd name="connsiteY13" fmla="*/ 0 h 1274195"/>
              <a:gd name="connsiteX14" fmla="*/ 8466639 w 11924844"/>
              <a:gd name="connsiteY14" fmla="*/ 0 h 1274195"/>
              <a:gd name="connsiteX15" fmla="*/ 8943633 w 11924844"/>
              <a:gd name="connsiteY15" fmla="*/ 0 h 1274195"/>
              <a:gd name="connsiteX16" fmla="*/ 9778372 w 11924844"/>
              <a:gd name="connsiteY16" fmla="*/ 0 h 1274195"/>
              <a:gd name="connsiteX17" fmla="*/ 10613111 w 11924844"/>
              <a:gd name="connsiteY17" fmla="*/ 0 h 1274195"/>
              <a:gd name="connsiteX18" fmla="*/ 11209353 w 11924844"/>
              <a:gd name="connsiteY18" fmla="*/ 0 h 1274195"/>
              <a:gd name="connsiteX19" fmla="*/ 11924844 w 11924844"/>
              <a:gd name="connsiteY19" fmla="*/ 0 h 1274195"/>
              <a:gd name="connsiteX20" fmla="*/ 11924844 w 11924844"/>
              <a:gd name="connsiteY20" fmla="*/ 386506 h 1274195"/>
              <a:gd name="connsiteX21" fmla="*/ 11924844 w 11924844"/>
              <a:gd name="connsiteY21" fmla="*/ 785754 h 1274195"/>
              <a:gd name="connsiteX22" fmla="*/ 11924844 w 11924844"/>
              <a:gd name="connsiteY22" fmla="*/ 1274195 h 1274195"/>
              <a:gd name="connsiteX23" fmla="*/ 11447850 w 11924844"/>
              <a:gd name="connsiteY23" fmla="*/ 1274195 h 1274195"/>
              <a:gd name="connsiteX24" fmla="*/ 10851608 w 11924844"/>
              <a:gd name="connsiteY24" fmla="*/ 1274195 h 1274195"/>
              <a:gd name="connsiteX25" fmla="*/ 10613111 w 11924844"/>
              <a:gd name="connsiteY25" fmla="*/ 1274195 h 1274195"/>
              <a:gd name="connsiteX26" fmla="*/ 10374614 w 11924844"/>
              <a:gd name="connsiteY26" fmla="*/ 1274195 h 1274195"/>
              <a:gd name="connsiteX27" fmla="*/ 9778372 w 11924844"/>
              <a:gd name="connsiteY27" fmla="*/ 1274195 h 1274195"/>
              <a:gd name="connsiteX28" fmla="*/ 9420627 w 11924844"/>
              <a:gd name="connsiteY28" fmla="*/ 1274195 h 1274195"/>
              <a:gd name="connsiteX29" fmla="*/ 8705136 w 11924844"/>
              <a:gd name="connsiteY29" fmla="*/ 1274195 h 1274195"/>
              <a:gd name="connsiteX30" fmla="*/ 8347391 w 11924844"/>
              <a:gd name="connsiteY30" fmla="*/ 1274195 h 1274195"/>
              <a:gd name="connsiteX31" fmla="*/ 7631900 w 11924844"/>
              <a:gd name="connsiteY31" fmla="*/ 1274195 h 1274195"/>
              <a:gd name="connsiteX32" fmla="*/ 7393403 w 11924844"/>
              <a:gd name="connsiteY32" fmla="*/ 1274195 h 1274195"/>
              <a:gd name="connsiteX33" fmla="*/ 6677913 w 11924844"/>
              <a:gd name="connsiteY33" fmla="*/ 1274195 h 1274195"/>
              <a:gd name="connsiteX34" fmla="*/ 6320167 w 11924844"/>
              <a:gd name="connsiteY34" fmla="*/ 1274195 h 1274195"/>
              <a:gd name="connsiteX35" fmla="*/ 6081670 w 11924844"/>
              <a:gd name="connsiteY35" fmla="*/ 1274195 h 1274195"/>
              <a:gd name="connsiteX36" fmla="*/ 5723925 w 11924844"/>
              <a:gd name="connsiteY36" fmla="*/ 1274195 h 1274195"/>
              <a:gd name="connsiteX37" fmla="*/ 5008434 w 11924844"/>
              <a:gd name="connsiteY37" fmla="*/ 1274195 h 1274195"/>
              <a:gd name="connsiteX38" fmla="*/ 4650689 w 11924844"/>
              <a:gd name="connsiteY38" fmla="*/ 1274195 h 1274195"/>
              <a:gd name="connsiteX39" fmla="*/ 4412192 w 11924844"/>
              <a:gd name="connsiteY39" fmla="*/ 1274195 h 1274195"/>
              <a:gd name="connsiteX40" fmla="*/ 4054447 w 11924844"/>
              <a:gd name="connsiteY40" fmla="*/ 1274195 h 1274195"/>
              <a:gd name="connsiteX41" fmla="*/ 3577453 w 11924844"/>
              <a:gd name="connsiteY41" fmla="*/ 1274195 h 1274195"/>
              <a:gd name="connsiteX42" fmla="*/ 2981211 w 11924844"/>
              <a:gd name="connsiteY42" fmla="*/ 1274195 h 1274195"/>
              <a:gd name="connsiteX43" fmla="*/ 2623466 w 11924844"/>
              <a:gd name="connsiteY43" fmla="*/ 1274195 h 1274195"/>
              <a:gd name="connsiteX44" fmla="*/ 1788727 w 11924844"/>
              <a:gd name="connsiteY44" fmla="*/ 1274195 h 1274195"/>
              <a:gd name="connsiteX45" fmla="*/ 1192484 w 11924844"/>
              <a:gd name="connsiteY45" fmla="*/ 1274195 h 1274195"/>
              <a:gd name="connsiteX46" fmla="*/ 0 w 11924844"/>
              <a:gd name="connsiteY46" fmla="*/ 1274195 h 1274195"/>
              <a:gd name="connsiteX47" fmla="*/ 0 w 11924844"/>
              <a:gd name="connsiteY47" fmla="*/ 836721 h 1274195"/>
              <a:gd name="connsiteX48" fmla="*/ 0 w 11924844"/>
              <a:gd name="connsiteY48" fmla="*/ 411990 h 1274195"/>
              <a:gd name="connsiteX49" fmla="*/ 0 w 11924844"/>
              <a:gd name="connsiteY49" fmla="*/ 0 h 127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24844" h="1274195" extrusionOk="0">
                <a:moveTo>
                  <a:pt x="0" y="0"/>
                </a:moveTo>
                <a:cubicBezTo>
                  <a:pt x="162119" y="-22090"/>
                  <a:pt x="275656" y="38213"/>
                  <a:pt x="476994" y="0"/>
                </a:cubicBezTo>
                <a:cubicBezTo>
                  <a:pt x="678332" y="-38213"/>
                  <a:pt x="666062" y="26803"/>
                  <a:pt x="715491" y="0"/>
                </a:cubicBezTo>
                <a:cubicBezTo>
                  <a:pt x="764920" y="-26803"/>
                  <a:pt x="1264718" y="43518"/>
                  <a:pt x="1550230" y="0"/>
                </a:cubicBezTo>
                <a:cubicBezTo>
                  <a:pt x="1835742" y="-43518"/>
                  <a:pt x="1903563" y="43329"/>
                  <a:pt x="2027223" y="0"/>
                </a:cubicBezTo>
                <a:cubicBezTo>
                  <a:pt x="2150883" y="-43329"/>
                  <a:pt x="2344250" y="38329"/>
                  <a:pt x="2504217" y="0"/>
                </a:cubicBezTo>
                <a:cubicBezTo>
                  <a:pt x="2664184" y="-38329"/>
                  <a:pt x="2923158" y="25349"/>
                  <a:pt x="3338956" y="0"/>
                </a:cubicBezTo>
                <a:cubicBezTo>
                  <a:pt x="3754754" y="-25349"/>
                  <a:pt x="3601876" y="31687"/>
                  <a:pt x="3696702" y="0"/>
                </a:cubicBezTo>
                <a:cubicBezTo>
                  <a:pt x="3791528" y="-31687"/>
                  <a:pt x="4205522" y="15482"/>
                  <a:pt x="4531441" y="0"/>
                </a:cubicBezTo>
                <a:cubicBezTo>
                  <a:pt x="4857360" y="-15482"/>
                  <a:pt x="5023912" y="31832"/>
                  <a:pt x="5366180" y="0"/>
                </a:cubicBezTo>
                <a:cubicBezTo>
                  <a:pt x="5708448" y="-31832"/>
                  <a:pt x="5776844" y="24354"/>
                  <a:pt x="5962422" y="0"/>
                </a:cubicBezTo>
                <a:cubicBezTo>
                  <a:pt x="6148000" y="-24354"/>
                  <a:pt x="6412383" y="63524"/>
                  <a:pt x="6797161" y="0"/>
                </a:cubicBezTo>
                <a:cubicBezTo>
                  <a:pt x="7181939" y="-63524"/>
                  <a:pt x="7131965" y="45764"/>
                  <a:pt x="7274155" y="0"/>
                </a:cubicBezTo>
                <a:cubicBezTo>
                  <a:pt x="7416345" y="-45764"/>
                  <a:pt x="7648896" y="45869"/>
                  <a:pt x="7751149" y="0"/>
                </a:cubicBezTo>
                <a:cubicBezTo>
                  <a:pt x="7853402" y="-45869"/>
                  <a:pt x="8204463" y="45730"/>
                  <a:pt x="8466639" y="0"/>
                </a:cubicBezTo>
                <a:cubicBezTo>
                  <a:pt x="8728815" y="-45730"/>
                  <a:pt x="8737554" y="5759"/>
                  <a:pt x="8943633" y="0"/>
                </a:cubicBezTo>
                <a:cubicBezTo>
                  <a:pt x="9149712" y="-5759"/>
                  <a:pt x="9562499" y="86390"/>
                  <a:pt x="9778372" y="0"/>
                </a:cubicBezTo>
                <a:cubicBezTo>
                  <a:pt x="9994245" y="-86390"/>
                  <a:pt x="10421043" y="61193"/>
                  <a:pt x="10613111" y="0"/>
                </a:cubicBezTo>
                <a:cubicBezTo>
                  <a:pt x="10805179" y="-61193"/>
                  <a:pt x="10941827" y="69782"/>
                  <a:pt x="11209353" y="0"/>
                </a:cubicBezTo>
                <a:cubicBezTo>
                  <a:pt x="11476879" y="-69782"/>
                  <a:pt x="11625870" y="57886"/>
                  <a:pt x="11924844" y="0"/>
                </a:cubicBezTo>
                <a:cubicBezTo>
                  <a:pt x="11956652" y="101356"/>
                  <a:pt x="11894650" y="280226"/>
                  <a:pt x="11924844" y="386506"/>
                </a:cubicBezTo>
                <a:cubicBezTo>
                  <a:pt x="11955038" y="492786"/>
                  <a:pt x="11896147" y="698444"/>
                  <a:pt x="11924844" y="785754"/>
                </a:cubicBezTo>
                <a:cubicBezTo>
                  <a:pt x="11953541" y="873064"/>
                  <a:pt x="11913849" y="1077913"/>
                  <a:pt x="11924844" y="1274195"/>
                </a:cubicBezTo>
                <a:cubicBezTo>
                  <a:pt x="11809561" y="1293419"/>
                  <a:pt x="11644368" y="1228574"/>
                  <a:pt x="11447850" y="1274195"/>
                </a:cubicBezTo>
                <a:cubicBezTo>
                  <a:pt x="11251332" y="1319816"/>
                  <a:pt x="11069098" y="1266926"/>
                  <a:pt x="10851608" y="1274195"/>
                </a:cubicBezTo>
                <a:cubicBezTo>
                  <a:pt x="10634118" y="1281464"/>
                  <a:pt x="10678132" y="1266956"/>
                  <a:pt x="10613111" y="1274195"/>
                </a:cubicBezTo>
                <a:cubicBezTo>
                  <a:pt x="10548090" y="1281434"/>
                  <a:pt x="10471700" y="1255479"/>
                  <a:pt x="10374614" y="1274195"/>
                </a:cubicBezTo>
                <a:cubicBezTo>
                  <a:pt x="10277528" y="1292911"/>
                  <a:pt x="9972902" y="1272173"/>
                  <a:pt x="9778372" y="1274195"/>
                </a:cubicBezTo>
                <a:cubicBezTo>
                  <a:pt x="9583842" y="1276217"/>
                  <a:pt x="9588221" y="1257277"/>
                  <a:pt x="9420627" y="1274195"/>
                </a:cubicBezTo>
                <a:cubicBezTo>
                  <a:pt x="9253034" y="1291113"/>
                  <a:pt x="9028598" y="1220650"/>
                  <a:pt x="8705136" y="1274195"/>
                </a:cubicBezTo>
                <a:cubicBezTo>
                  <a:pt x="8381674" y="1327740"/>
                  <a:pt x="8502436" y="1266658"/>
                  <a:pt x="8347391" y="1274195"/>
                </a:cubicBezTo>
                <a:cubicBezTo>
                  <a:pt x="8192347" y="1281732"/>
                  <a:pt x="7896769" y="1226222"/>
                  <a:pt x="7631900" y="1274195"/>
                </a:cubicBezTo>
                <a:cubicBezTo>
                  <a:pt x="7367031" y="1322168"/>
                  <a:pt x="7451155" y="1273006"/>
                  <a:pt x="7393403" y="1274195"/>
                </a:cubicBezTo>
                <a:cubicBezTo>
                  <a:pt x="7335651" y="1275384"/>
                  <a:pt x="6940882" y="1223805"/>
                  <a:pt x="6677913" y="1274195"/>
                </a:cubicBezTo>
                <a:cubicBezTo>
                  <a:pt x="6414944" y="1324585"/>
                  <a:pt x="6409339" y="1236382"/>
                  <a:pt x="6320167" y="1274195"/>
                </a:cubicBezTo>
                <a:cubicBezTo>
                  <a:pt x="6230995" y="1312008"/>
                  <a:pt x="6154042" y="1252937"/>
                  <a:pt x="6081670" y="1274195"/>
                </a:cubicBezTo>
                <a:cubicBezTo>
                  <a:pt x="6009298" y="1295453"/>
                  <a:pt x="5901507" y="1243057"/>
                  <a:pt x="5723925" y="1274195"/>
                </a:cubicBezTo>
                <a:cubicBezTo>
                  <a:pt x="5546343" y="1305333"/>
                  <a:pt x="5319195" y="1232532"/>
                  <a:pt x="5008434" y="1274195"/>
                </a:cubicBezTo>
                <a:cubicBezTo>
                  <a:pt x="4697673" y="1315858"/>
                  <a:pt x="4799034" y="1236576"/>
                  <a:pt x="4650689" y="1274195"/>
                </a:cubicBezTo>
                <a:cubicBezTo>
                  <a:pt x="4502345" y="1311814"/>
                  <a:pt x="4461161" y="1255422"/>
                  <a:pt x="4412192" y="1274195"/>
                </a:cubicBezTo>
                <a:cubicBezTo>
                  <a:pt x="4363223" y="1292968"/>
                  <a:pt x="4177400" y="1237840"/>
                  <a:pt x="4054447" y="1274195"/>
                </a:cubicBezTo>
                <a:cubicBezTo>
                  <a:pt x="3931494" y="1310550"/>
                  <a:pt x="3779498" y="1259812"/>
                  <a:pt x="3577453" y="1274195"/>
                </a:cubicBezTo>
                <a:cubicBezTo>
                  <a:pt x="3375408" y="1288578"/>
                  <a:pt x="3129398" y="1240209"/>
                  <a:pt x="2981211" y="1274195"/>
                </a:cubicBezTo>
                <a:cubicBezTo>
                  <a:pt x="2833024" y="1308181"/>
                  <a:pt x="2717714" y="1238237"/>
                  <a:pt x="2623466" y="1274195"/>
                </a:cubicBezTo>
                <a:cubicBezTo>
                  <a:pt x="2529219" y="1310153"/>
                  <a:pt x="1961671" y="1235593"/>
                  <a:pt x="1788727" y="1274195"/>
                </a:cubicBezTo>
                <a:cubicBezTo>
                  <a:pt x="1615783" y="1312797"/>
                  <a:pt x="1433046" y="1207828"/>
                  <a:pt x="1192484" y="1274195"/>
                </a:cubicBezTo>
                <a:cubicBezTo>
                  <a:pt x="951922" y="1340562"/>
                  <a:pt x="410839" y="1215131"/>
                  <a:pt x="0" y="1274195"/>
                </a:cubicBezTo>
                <a:cubicBezTo>
                  <a:pt x="-11517" y="1139159"/>
                  <a:pt x="45766" y="1021976"/>
                  <a:pt x="0" y="836721"/>
                </a:cubicBezTo>
                <a:cubicBezTo>
                  <a:pt x="-45766" y="651466"/>
                  <a:pt x="40649" y="538740"/>
                  <a:pt x="0" y="411990"/>
                </a:cubicBezTo>
                <a:cubicBezTo>
                  <a:pt x="-40649" y="285240"/>
                  <a:pt x="14150" y="126424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 </a:t>
            </a:r>
            <a:r>
              <a:rPr lang="en-US" sz="3000" b="1" dirty="0">
                <a:latin typeface=""/>
              </a:rPr>
              <a:t>Does it make sense to …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Adjustment: </a:t>
            </a:r>
            <a:r>
              <a:rPr lang="en-US" sz="2400" dirty="0">
                <a:latin typeface=""/>
              </a:rPr>
              <a:t>Adjust for the region population / internet users?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Multiple clusters: </a:t>
            </a:r>
            <a:r>
              <a:rPr lang="en-US" sz="2400" dirty="0">
                <a:latin typeface=""/>
              </a:rPr>
              <a:t>should we calculate F-score separately for each?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D68137-241A-313A-8BE0-64D0FB98F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28" y="123328"/>
            <a:ext cx="695016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18935E-3873-EF82-6FD2-16AAC4270A31}"/>
              </a:ext>
            </a:extLst>
          </p:cNvPr>
          <p:cNvSpPr txBox="1"/>
          <p:nvPr/>
        </p:nvSpPr>
        <p:spPr>
          <a:xfrm>
            <a:off x="250223" y="1107503"/>
            <a:ext cx="11924844" cy="2062103"/>
          </a:xfrm>
          <a:custGeom>
            <a:avLst/>
            <a:gdLst>
              <a:gd name="connsiteX0" fmla="*/ 0 w 11924844"/>
              <a:gd name="connsiteY0" fmla="*/ 0 h 2062103"/>
              <a:gd name="connsiteX1" fmla="*/ 476994 w 11924844"/>
              <a:gd name="connsiteY1" fmla="*/ 0 h 2062103"/>
              <a:gd name="connsiteX2" fmla="*/ 715491 w 11924844"/>
              <a:gd name="connsiteY2" fmla="*/ 0 h 2062103"/>
              <a:gd name="connsiteX3" fmla="*/ 1550230 w 11924844"/>
              <a:gd name="connsiteY3" fmla="*/ 0 h 2062103"/>
              <a:gd name="connsiteX4" fmla="*/ 2027223 w 11924844"/>
              <a:gd name="connsiteY4" fmla="*/ 0 h 2062103"/>
              <a:gd name="connsiteX5" fmla="*/ 2504217 w 11924844"/>
              <a:gd name="connsiteY5" fmla="*/ 0 h 2062103"/>
              <a:gd name="connsiteX6" fmla="*/ 3338956 w 11924844"/>
              <a:gd name="connsiteY6" fmla="*/ 0 h 2062103"/>
              <a:gd name="connsiteX7" fmla="*/ 3696702 w 11924844"/>
              <a:gd name="connsiteY7" fmla="*/ 0 h 2062103"/>
              <a:gd name="connsiteX8" fmla="*/ 4531441 w 11924844"/>
              <a:gd name="connsiteY8" fmla="*/ 0 h 2062103"/>
              <a:gd name="connsiteX9" fmla="*/ 5366180 w 11924844"/>
              <a:gd name="connsiteY9" fmla="*/ 0 h 2062103"/>
              <a:gd name="connsiteX10" fmla="*/ 5962422 w 11924844"/>
              <a:gd name="connsiteY10" fmla="*/ 0 h 2062103"/>
              <a:gd name="connsiteX11" fmla="*/ 6797161 w 11924844"/>
              <a:gd name="connsiteY11" fmla="*/ 0 h 2062103"/>
              <a:gd name="connsiteX12" fmla="*/ 7274155 w 11924844"/>
              <a:gd name="connsiteY12" fmla="*/ 0 h 2062103"/>
              <a:gd name="connsiteX13" fmla="*/ 7751149 w 11924844"/>
              <a:gd name="connsiteY13" fmla="*/ 0 h 2062103"/>
              <a:gd name="connsiteX14" fmla="*/ 8466639 w 11924844"/>
              <a:gd name="connsiteY14" fmla="*/ 0 h 2062103"/>
              <a:gd name="connsiteX15" fmla="*/ 8943633 w 11924844"/>
              <a:gd name="connsiteY15" fmla="*/ 0 h 2062103"/>
              <a:gd name="connsiteX16" fmla="*/ 9778372 w 11924844"/>
              <a:gd name="connsiteY16" fmla="*/ 0 h 2062103"/>
              <a:gd name="connsiteX17" fmla="*/ 10613111 w 11924844"/>
              <a:gd name="connsiteY17" fmla="*/ 0 h 2062103"/>
              <a:gd name="connsiteX18" fmla="*/ 11209353 w 11924844"/>
              <a:gd name="connsiteY18" fmla="*/ 0 h 2062103"/>
              <a:gd name="connsiteX19" fmla="*/ 11924844 w 11924844"/>
              <a:gd name="connsiteY19" fmla="*/ 0 h 2062103"/>
              <a:gd name="connsiteX20" fmla="*/ 11924844 w 11924844"/>
              <a:gd name="connsiteY20" fmla="*/ 453663 h 2062103"/>
              <a:gd name="connsiteX21" fmla="*/ 11924844 w 11924844"/>
              <a:gd name="connsiteY21" fmla="*/ 927946 h 2062103"/>
              <a:gd name="connsiteX22" fmla="*/ 11924844 w 11924844"/>
              <a:gd name="connsiteY22" fmla="*/ 1464093 h 2062103"/>
              <a:gd name="connsiteX23" fmla="*/ 11924844 w 11924844"/>
              <a:gd name="connsiteY23" fmla="*/ 2062103 h 2062103"/>
              <a:gd name="connsiteX24" fmla="*/ 11567099 w 11924844"/>
              <a:gd name="connsiteY24" fmla="*/ 2062103 h 2062103"/>
              <a:gd name="connsiteX25" fmla="*/ 11328602 w 11924844"/>
              <a:gd name="connsiteY25" fmla="*/ 2062103 h 2062103"/>
              <a:gd name="connsiteX26" fmla="*/ 11090105 w 11924844"/>
              <a:gd name="connsiteY26" fmla="*/ 2062103 h 2062103"/>
              <a:gd name="connsiteX27" fmla="*/ 10493863 w 11924844"/>
              <a:gd name="connsiteY27" fmla="*/ 2062103 h 2062103"/>
              <a:gd name="connsiteX28" fmla="*/ 10136117 w 11924844"/>
              <a:gd name="connsiteY28" fmla="*/ 2062103 h 2062103"/>
              <a:gd name="connsiteX29" fmla="*/ 9420627 w 11924844"/>
              <a:gd name="connsiteY29" fmla="*/ 2062103 h 2062103"/>
              <a:gd name="connsiteX30" fmla="*/ 9062881 w 11924844"/>
              <a:gd name="connsiteY30" fmla="*/ 2062103 h 2062103"/>
              <a:gd name="connsiteX31" fmla="*/ 8347391 w 11924844"/>
              <a:gd name="connsiteY31" fmla="*/ 2062103 h 2062103"/>
              <a:gd name="connsiteX32" fmla="*/ 8108894 w 11924844"/>
              <a:gd name="connsiteY32" fmla="*/ 2062103 h 2062103"/>
              <a:gd name="connsiteX33" fmla="*/ 7393403 w 11924844"/>
              <a:gd name="connsiteY33" fmla="*/ 2062103 h 2062103"/>
              <a:gd name="connsiteX34" fmla="*/ 7035658 w 11924844"/>
              <a:gd name="connsiteY34" fmla="*/ 2062103 h 2062103"/>
              <a:gd name="connsiteX35" fmla="*/ 6797161 w 11924844"/>
              <a:gd name="connsiteY35" fmla="*/ 2062103 h 2062103"/>
              <a:gd name="connsiteX36" fmla="*/ 6439416 w 11924844"/>
              <a:gd name="connsiteY36" fmla="*/ 2062103 h 2062103"/>
              <a:gd name="connsiteX37" fmla="*/ 5723925 w 11924844"/>
              <a:gd name="connsiteY37" fmla="*/ 2062103 h 2062103"/>
              <a:gd name="connsiteX38" fmla="*/ 5366180 w 11924844"/>
              <a:gd name="connsiteY38" fmla="*/ 2062103 h 2062103"/>
              <a:gd name="connsiteX39" fmla="*/ 5127683 w 11924844"/>
              <a:gd name="connsiteY39" fmla="*/ 2062103 h 2062103"/>
              <a:gd name="connsiteX40" fmla="*/ 4769938 w 11924844"/>
              <a:gd name="connsiteY40" fmla="*/ 2062103 h 2062103"/>
              <a:gd name="connsiteX41" fmla="*/ 4292944 w 11924844"/>
              <a:gd name="connsiteY41" fmla="*/ 2062103 h 2062103"/>
              <a:gd name="connsiteX42" fmla="*/ 3696702 w 11924844"/>
              <a:gd name="connsiteY42" fmla="*/ 2062103 h 2062103"/>
              <a:gd name="connsiteX43" fmla="*/ 3338956 w 11924844"/>
              <a:gd name="connsiteY43" fmla="*/ 2062103 h 2062103"/>
              <a:gd name="connsiteX44" fmla="*/ 2504217 w 11924844"/>
              <a:gd name="connsiteY44" fmla="*/ 2062103 h 2062103"/>
              <a:gd name="connsiteX45" fmla="*/ 1907975 w 11924844"/>
              <a:gd name="connsiteY45" fmla="*/ 2062103 h 2062103"/>
              <a:gd name="connsiteX46" fmla="*/ 1073236 w 11924844"/>
              <a:gd name="connsiteY46" fmla="*/ 2062103 h 2062103"/>
              <a:gd name="connsiteX47" fmla="*/ 0 w 11924844"/>
              <a:gd name="connsiteY47" fmla="*/ 2062103 h 2062103"/>
              <a:gd name="connsiteX48" fmla="*/ 0 w 11924844"/>
              <a:gd name="connsiteY48" fmla="*/ 1567198 h 2062103"/>
              <a:gd name="connsiteX49" fmla="*/ 0 w 11924844"/>
              <a:gd name="connsiteY49" fmla="*/ 1072294 h 2062103"/>
              <a:gd name="connsiteX50" fmla="*/ 0 w 11924844"/>
              <a:gd name="connsiteY50" fmla="*/ 536147 h 2062103"/>
              <a:gd name="connsiteX51" fmla="*/ 0 w 11924844"/>
              <a:gd name="connsiteY51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4844" h="2062103" extrusionOk="0">
                <a:moveTo>
                  <a:pt x="0" y="0"/>
                </a:moveTo>
                <a:cubicBezTo>
                  <a:pt x="162119" y="-22090"/>
                  <a:pt x="275656" y="38213"/>
                  <a:pt x="476994" y="0"/>
                </a:cubicBezTo>
                <a:cubicBezTo>
                  <a:pt x="678332" y="-38213"/>
                  <a:pt x="666062" y="26803"/>
                  <a:pt x="715491" y="0"/>
                </a:cubicBezTo>
                <a:cubicBezTo>
                  <a:pt x="764920" y="-26803"/>
                  <a:pt x="1264718" y="43518"/>
                  <a:pt x="1550230" y="0"/>
                </a:cubicBezTo>
                <a:cubicBezTo>
                  <a:pt x="1835742" y="-43518"/>
                  <a:pt x="1903563" y="43329"/>
                  <a:pt x="2027223" y="0"/>
                </a:cubicBezTo>
                <a:cubicBezTo>
                  <a:pt x="2150883" y="-43329"/>
                  <a:pt x="2344250" y="38329"/>
                  <a:pt x="2504217" y="0"/>
                </a:cubicBezTo>
                <a:cubicBezTo>
                  <a:pt x="2664184" y="-38329"/>
                  <a:pt x="2923158" y="25349"/>
                  <a:pt x="3338956" y="0"/>
                </a:cubicBezTo>
                <a:cubicBezTo>
                  <a:pt x="3754754" y="-25349"/>
                  <a:pt x="3601876" y="31687"/>
                  <a:pt x="3696702" y="0"/>
                </a:cubicBezTo>
                <a:cubicBezTo>
                  <a:pt x="3791528" y="-31687"/>
                  <a:pt x="4205522" y="15482"/>
                  <a:pt x="4531441" y="0"/>
                </a:cubicBezTo>
                <a:cubicBezTo>
                  <a:pt x="4857360" y="-15482"/>
                  <a:pt x="5023912" y="31832"/>
                  <a:pt x="5366180" y="0"/>
                </a:cubicBezTo>
                <a:cubicBezTo>
                  <a:pt x="5708448" y="-31832"/>
                  <a:pt x="5776844" y="24354"/>
                  <a:pt x="5962422" y="0"/>
                </a:cubicBezTo>
                <a:cubicBezTo>
                  <a:pt x="6148000" y="-24354"/>
                  <a:pt x="6412383" y="63524"/>
                  <a:pt x="6797161" y="0"/>
                </a:cubicBezTo>
                <a:cubicBezTo>
                  <a:pt x="7181939" y="-63524"/>
                  <a:pt x="7131965" y="45764"/>
                  <a:pt x="7274155" y="0"/>
                </a:cubicBezTo>
                <a:cubicBezTo>
                  <a:pt x="7416345" y="-45764"/>
                  <a:pt x="7648896" y="45869"/>
                  <a:pt x="7751149" y="0"/>
                </a:cubicBezTo>
                <a:cubicBezTo>
                  <a:pt x="7853402" y="-45869"/>
                  <a:pt x="8204463" y="45730"/>
                  <a:pt x="8466639" y="0"/>
                </a:cubicBezTo>
                <a:cubicBezTo>
                  <a:pt x="8728815" y="-45730"/>
                  <a:pt x="8737554" y="5759"/>
                  <a:pt x="8943633" y="0"/>
                </a:cubicBezTo>
                <a:cubicBezTo>
                  <a:pt x="9149712" y="-5759"/>
                  <a:pt x="9562499" y="86390"/>
                  <a:pt x="9778372" y="0"/>
                </a:cubicBezTo>
                <a:cubicBezTo>
                  <a:pt x="9994245" y="-86390"/>
                  <a:pt x="10421043" y="61193"/>
                  <a:pt x="10613111" y="0"/>
                </a:cubicBezTo>
                <a:cubicBezTo>
                  <a:pt x="10805179" y="-61193"/>
                  <a:pt x="10941827" y="69782"/>
                  <a:pt x="11209353" y="0"/>
                </a:cubicBezTo>
                <a:cubicBezTo>
                  <a:pt x="11476879" y="-69782"/>
                  <a:pt x="11625870" y="57886"/>
                  <a:pt x="11924844" y="0"/>
                </a:cubicBezTo>
                <a:cubicBezTo>
                  <a:pt x="11963190" y="113456"/>
                  <a:pt x="11911572" y="253682"/>
                  <a:pt x="11924844" y="453663"/>
                </a:cubicBezTo>
                <a:cubicBezTo>
                  <a:pt x="11938116" y="653644"/>
                  <a:pt x="11880828" y="692841"/>
                  <a:pt x="11924844" y="927946"/>
                </a:cubicBezTo>
                <a:cubicBezTo>
                  <a:pt x="11968860" y="1163051"/>
                  <a:pt x="11870780" y="1230133"/>
                  <a:pt x="11924844" y="1464093"/>
                </a:cubicBezTo>
                <a:cubicBezTo>
                  <a:pt x="11978908" y="1698053"/>
                  <a:pt x="11903832" y="1918125"/>
                  <a:pt x="11924844" y="2062103"/>
                </a:cubicBezTo>
                <a:cubicBezTo>
                  <a:pt x="11788182" y="2062476"/>
                  <a:pt x="11739368" y="2054238"/>
                  <a:pt x="11567099" y="2062103"/>
                </a:cubicBezTo>
                <a:cubicBezTo>
                  <a:pt x="11394830" y="2069968"/>
                  <a:pt x="11393623" y="2054864"/>
                  <a:pt x="11328602" y="2062103"/>
                </a:cubicBezTo>
                <a:cubicBezTo>
                  <a:pt x="11263581" y="2069342"/>
                  <a:pt x="11187191" y="2043387"/>
                  <a:pt x="11090105" y="2062103"/>
                </a:cubicBezTo>
                <a:cubicBezTo>
                  <a:pt x="10993019" y="2080819"/>
                  <a:pt x="10688393" y="2060081"/>
                  <a:pt x="10493863" y="2062103"/>
                </a:cubicBezTo>
                <a:cubicBezTo>
                  <a:pt x="10299333" y="2064125"/>
                  <a:pt x="10309810" y="2046405"/>
                  <a:pt x="10136117" y="2062103"/>
                </a:cubicBezTo>
                <a:cubicBezTo>
                  <a:pt x="9962424" y="2077801"/>
                  <a:pt x="9743400" y="2004228"/>
                  <a:pt x="9420627" y="2062103"/>
                </a:cubicBezTo>
                <a:cubicBezTo>
                  <a:pt x="9097854" y="2119978"/>
                  <a:pt x="9223999" y="2061688"/>
                  <a:pt x="9062881" y="2062103"/>
                </a:cubicBezTo>
                <a:cubicBezTo>
                  <a:pt x="8901763" y="2062518"/>
                  <a:pt x="8611793" y="2010714"/>
                  <a:pt x="8347391" y="2062103"/>
                </a:cubicBezTo>
                <a:cubicBezTo>
                  <a:pt x="8082989" y="2113492"/>
                  <a:pt x="8166646" y="2060914"/>
                  <a:pt x="8108894" y="2062103"/>
                </a:cubicBezTo>
                <a:cubicBezTo>
                  <a:pt x="8051142" y="2063292"/>
                  <a:pt x="7657392" y="2015403"/>
                  <a:pt x="7393403" y="2062103"/>
                </a:cubicBezTo>
                <a:cubicBezTo>
                  <a:pt x="7129414" y="2108803"/>
                  <a:pt x="7115242" y="2056295"/>
                  <a:pt x="7035658" y="2062103"/>
                </a:cubicBezTo>
                <a:cubicBezTo>
                  <a:pt x="6956074" y="2067911"/>
                  <a:pt x="6869533" y="2040845"/>
                  <a:pt x="6797161" y="2062103"/>
                </a:cubicBezTo>
                <a:cubicBezTo>
                  <a:pt x="6724789" y="2083361"/>
                  <a:pt x="6616998" y="2030965"/>
                  <a:pt x="6439416" y="2062103"/>
                </a:cubicBezTo>
                <a:cubicBezTo>
                  <a:pt x="6261834" y="2093241"/>
                  <a:pt x="6034686" y="2020440"/>
                  <a:pt x="5723925" y="2062103"/>
                </a:cubicBezTo>
                <a:cubicBezTo>
                  <a:pt x="5413164" y="2103766"/>
                  <a:pt x="5514525" y="2024484"/>
                  <a:pt x="5366180" y="2062103"/>
                </a:cubicBezTo>
                <a:cubicBezTo>
                  <a:pt x="5217836" y="2099722"/>
                  <a:pt x="5176652" y="2043330"/>
                  <a:pt x="5127683" y="2062103"/>
                </a:cubicBezTo>
                <a:cubicBezTo>
                  <a:pt x="5078714" y="2080876"/>
                  <a:pt x="4892891" y="2025748"/>
                  <a:pt x="4769938" y="2062103"/>
                </a:cubicBezTo>
                <a:cubicBezTo>
                  <a:pt x="4646985" y="2098458"/>
                  <a:pt x="4494989" y="2047720"/>
                  <a:pt x="4292944" y="2062103"/>
                </a:cubicBezTo>
                <a:cubicBezTo>
                  <a:pt x="4090899" y="2076486"/>
                  <a:pt x="3844889" y="2028117"/>
                  <a:pt x="3696702" y="2062103"/>
                </a:cubicBezTo>
                <a:cubicBezTo>
                  <a:pt x="3548515" y="2096089"/>
                  <a:pt x="3440228" y="2026838"/>
                  <a:pt x="3338956" y="2062103"/>
                </a:cubicBezTo>
                <a:cubicBezTo>
                  <a:pt x="3237684" y="2097368"/>
                  <a:pt x="2677161" y="2023501"/>
                  <a:pt x="2504217" y="2062103"/>
                </a:cubicBezTo>
                <a:cubicBezTo>
                  <a:pt x="2331273" y="2100705"/>
                  <a:pt x="2144760" y="1993212"/>
                  <a:pt x="1907975" y="2062103"/>
                </a:cubicBezTo>
                <a:cubicBezTo>
                  <a:pt x="1671190" y="2130994"/>
                  <a:pt x="1341670" y="2046770"/>
                  <a:pt x="1073236" y="2062103"/>
                </a:cubicBezTo>
                <a:cubicBezTo>
                  <a:pt x="804802" y="2077436"/>
                  <a:pt x="232162" y="2014485"/>
                  <a:pt x="0" y="2062103"/>
                </a:cubicBezTo>
                <a:cubicBezTo>
                  <a:pt x="-52157" y="1830189"/>
                  <a:pt x="43550" y="1765224"/>
                  <a:pt x="0" y="1567198"/>
                </a:cubicBezTo>
                <a:cubicBezTo>
                  <a:pt x="-43550" y="1369173"/>
                  <a:pt x="33601" y="1283199"/>
                  <a:pt x="0" y="1072294"/>
                </a:cubicBezTo>
                <a:cubicBezTo>
                  <a:pt x="-33601" y="861389"/>
                  <a:pt x="3900" y="650537"/>
                  <a:pt x="0" y="536147"/>
                </a:cubicBezTo>
                <a:cubicBezTo>
                  <a:pt x="-3900" y="421757"/>
                  <a:pt x="51210" y="10771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 </a:t>
            </a:r>
            <a:r>
              <a:rPr lang="en-US" sz="3000" b="1" dirty="0">
                <a:latin typeface=""/>
              </a:rPr>
              <a:t>Next steps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Robustness: ☐ </a:t>
            </a:r>
            <a:r>
              <a:rPr lang="en-US" sz="2400" dirty="0">
                <a:latin typeface=""/>
              </a:rPr>
              <a:t>How does the F-score change depending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┃</a:t>
            </a:r>
            <a:r>
              <a:rPr lang="en-US" sz="2400" dirty="0">
                <a:latin typeface=""/>
              </a:rPr>
              <a:t>                         on the number of included correlated queries?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┃</a:t>
            </a:r>
            <a:r>
              <a:rPr lang="en-US" sz="2400" dirty="0">
                <a:latin typeface=""/>
              </a:rPr>
              <a:t>                         </a:t>
            </a:r>
            <a:r>
              <a:rPr lang="en-US" sz="2400" b="1" dirty="0">
                <a:latin typeface=""/>
              </a:rPr>
              <a:t>☐</a:t>
            </a:r>
            <a:r>
              <a:rPr lang="en-US" sz="2400" dirty="0">
                <a:latin typeface=""/>
              </a:rPr>
              <a:t>  Alternative clustering     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Correlation with closely-related measures: </a:t>
            </a:r>
            <a:r>
              <a:rPr lang="en-US" sz="2400" i="1" dirty="0">
                <a:latin typeface=""/>
              </a:rPr>
              <a:t>NAVCO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[# of organizations, vertical/horizontal communication]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C2785-9BA0-81C9-72DF-971D015E27C5}"/>
              </a:ext>
            </a:extLst>
          </p:cNvPr>
          <p:cNvSpPr txBox="1"/>
          <p:nvPr/>
        </p:nvSpPr>
        <p:spPr>
          <a:xfrm>
            <a:off x="9313332" y="123328"/>
            <a:ext cx="2697209" cy="1346074"/>
          </a:xfrm>
          <a:custGeom>
            <a:avLst/>
            <a:gdLst>
              <a:gd name="connsiteX0" fmla="*/ 0 w 2697209"/>
              <a:gd name="connsiteY0" fmla="*/ 0 h 1346074"/>
              <a:gd name="connsiteX1" fmla="*/ 512470 w 2697209"/>
              <a:gd name="connsiteY1" fmla="*/ 0 h 1346074"/>
              <a:gd name="connsiteX2" fmla="*/ 970995 w 2697209"/>
              <a:gd name="connsiteY2" fmla="*/ 0 h 1346074"/>
              <a:gd name="connsiteX3" fmla="*/ 1564381 w 2697209"/>
              <a:gd name="connsiteY3" fmla="*/ 0 h 1346074"/>
              <a:gd name="connsiteX4" fmla="*/ 2076851 w 2697209"/>
              <a:gd name="connsiteY4" fmla="*/ 0 h 1346074"/>
              <a:gd name="connsiteX5" fmla="*/ 2697209 w 2697209"/>
              <a:gd name="connsiteY5" fmla="*/ 0 h 1346074"/>
              <a:gd name="connsiteX6" fmla="*/ 2697209 w 2697209"/>
              <a:gd name="connsiteY6" fmla="*/ 475613 h 1346074"/>
              <a:gd name="connsiteX7" fmla="*/ 2697209 w 2697209"/>
              <a:gd name="connsiteY7" fmla="*/ 924304 h 1346074"/>
              <a:gd name="connsiteX8" fmla="*/ 2697209 w 2697209"/>
              <a:gd name="connsiteY8" fmla="*/ 1346074 h 1346074"/>
              <a:gd name="connsiteX9" fmla="*/ 2211711 w 2697209"/>
              <a:gd name="connsiteY9" fmla="*/ 1346074 h 1346074"/>
              <a:gd name="connsiteX10" fmla="*/ 1672270 w 2697209"/>
              <a:gd name="connsiteY10" fmla="*/ 1346074 h 1346074"/>
              <a:gd name="connsiteX11" fmla="*/ 1132828 w 2697209"/>
              <a:gd name="connsiteY11" fmla="*/ 1346074 h 1346074"/>
              <a:gd name="connsiteX12" fmla="*/ 620358 w 2697209"/>
              <a:gd name="connsiteY12" fmla="*/ 1346074 h 1346074"/>
              <a:gd name="connsiteX13" fmla="*/ 0 w 2697209"/>
              <a:gd name="connsiteY13" fmla="*/ 1346074 h 1346074"/>
              <a:gd name="connsiteX14" fmla="*/ 0 w 2697209"/>
              <a:gd name="connsiteY14" fmla="*/ 870461 h 1346074"/>
              <a:gd name="connsiteX15" fmla="*/ 0 w 2697209"/>
              <a:gd name="connsiteY15" fmla="*/ 394848 h 1346074"/>
              <a:gd name="connsiteX16" fmla="*/ 0 w 2697209"/>
              <a:gd name="connsiteY16" fmla="*/ 0 h 13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97209" h="1346074" extrusionOk="0">
                <a:moveTo>
                  <a:pt x="0" y="0"/>
                </a:moveTo>
                <a:cubicBezTo>
                  <a:pt x="234809" y="-57737"/>
                  <a:pt x="313955" y="20625"/>
                  <a:pt x="512470" y="0"/>
                </a:cubicBezTo>
                <a:cubicBezTo>
                  <a:pt x="710985" y="-20625"/>
                  <a:pt x="756539" y="25304"/>
                  <a:pt x="970995" y="0"/>
                </a:cubicBezTo>
                <a:cubicBezTo>
                  <a:pt x="1185451" y="-25304"/>
                  <a:pt x="1394642" y="56702"/>
                  <a:pt x="1564381" y="0"/>
                </a:cubicBezTo>
                <a:cubicBezTo>
                  <a:pt x="1734120" y="-56702"/>
                  <a:pt x="1860821" y="50936"/>
                  <a:pt x="2076851" y="0"/>
                </a:cubicBezTo>
                <a:cubicBezTo>
                  <a:pt x="2292881" y="-50936"/>
                  <a:pt x="2401651" y="47617"/>
                  <a:pt x="2697209" y="0"/>
                </a:cubicBezTo>
                <a:cubicBezTo>
                  <a:pt x="2730278" y="217476"/>
                  <a:pt x="2668126" y="241343"/>
                  <a:pt x="2697209" y="475613"/>
                </a:cubicBezTo>
                <a:cubicBezTo>
                  <a:pt x="2726292" y="709883"/>
                  <a:pt x="2666792" y="812711"/>
                  <a:pt x="2697209" y="924304"/>
                </a:cubicBezTo>
                <a:cubicBezTo>
                  <a:pt x="2727626" y="1035897"/>
                  <a:pt x="2669165" y="1196408"/>
                  <a:pt x="2697209" y="1346074"/>
                </a:cubicBezTo>
                <a:cubicBezTo>
                  <a:pt x="2455713" y="1362208"/>
                  <a:pt x="2334545" y="1315583"/>
                  <a:pt x="2211711" y="1346074"/>
                </a:cubicBezTo>
                <a:cubicBezTo>
                  <a:pt x="2088877" y="1376565"/>
                  <a:pt x="1814661" y="1299475"/>
                  <a:pt x="1672270" y="1346074"/>
                </a:cubicBezTo>
                <a:cubicBezTo>
                  <a:pt x="1529879" y="1392673"/>
                  <a:pt x="1388024" y="1330910"/>
                  <a:pt x="1132828" y="1346074"/>
                </a:cubicBezTo>
                <a:cubicBezTo>
                  <a:pt x="877632" y="1361238"/>
                  <a:pt x="727143" y="1297907"/>
                  <a:pt x="620358" y="1346074"/>
                </a:cubicBezTo>
                <a:cubicBezTo>
                  <a:pt x="513573" y="1394241"/>
                  <a:pt x="221124" y="1306236"/>
                  <a:pt x="0" y="1346074"/>
                </a:cubicBezTo>
                <a:cubicBezTo>
                  <a:pt x="-26175" y="1175396"/>
                  <a:pt x="44835" y="1103959"/>
                  <a:pt x="0" y="870461"/>
                </a:cubicBezTo>
                <a:cubicBezTo>
                  <a:pt x="-44835" y="636963"/>
                  <a:pt x="12939" y="502416"/>
                  <a:pt x="0" y="394848"/>
                </a:cubicBezTo>
                <a:cubicBezTo>
                  <a:pt x="-12939" y="287280"/>
                  <a:pt x="45953" y="170127"/>
                  <a:pt x="0" y="0"/>
                </a:cubicBezTo>
                <a:close/>
              </a:path>
            </a:pathLst>
          </a:custGeom>
          <a:noFill/>
          <a:ln w="34925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b="1" dirty="0">
                <a:solidFill>
                  <a:srgbClr val="00B050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25201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04E95CB-5821-981D-F615-39374933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624956"/>
            <a:ext cx="5466951" cy="4055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11142062" cy="707886"/>
          </a:xfrm>
          <a:custGeom>
            <a:avLst/>
            <a:gdLst>
              <a:gd name="connsiteX0" fmla="*/ 0 w 11142062"/>
              <a:gd name="connsiteY0" fmla="*/ 0 h 707886"/>
              <a:gd name="connsiteX1" fmla="*/ 475004 w 11142062"/>
              <a:gd name="connsiteY1" fmla="*/ 0 h 707886"/>
              <a:gd name="connsiteX2" fmla="*/ 727166 w 11142062"/>
              <a:gd name="connsiteY2" fmla="*/ 0 h 707886"/>
              <a:gd name="connsiteX3" fmla="*/ 1536432 w 11142062"/>
              <a:gd name="connsiteY3" fmla="*/ 0 h 707886"/>
              <a:gd name="connsiteX4" fmla="*/ 2011435 w 11142062"/>
              <a:gd name="connsiteY4" fmla="*/ 0 h 707886"/>
              <a:gd name="connsiteX5" fmla="*/ 2486439 w 11142062"/>
              <a:gd name="connsiteY5" fmla="*/ 0 h 707886"/>
              <a:gd name="connsiteX6" fmla="*/ 3295705 w 11142062"/>
              <a:gd name="connsiteY6" fmla="*/ 0 h 707886"/>
              <a:gd name="connsiteX7" fmla="*/ 3659288 w 11142062"/>
              <a:gd name="connsiteY7" fmla="*/ 0 h 707886"/>
              <a:gd name="connsiteX8" fmla="*/ 4468553 w 11142062"/>
              <a:gd name="connsiteY8" fmla="*/ 0 h 707886"/>
              <a:gd name="connsiteX9" fmla="*/ 5277819 w 11142062"/>
              <a:gd name="connsiteY9" fmla="*/ 0 h 707886"/>
              <a:gd name="connsiteX10" fmla="*/ 5864243 w 11142062"/>
              <a:gd name="connsiteY10" fmla="*/ 0 h 707886"/>
              <a:gd name="connsiteX11" fmla="*/ 6673509 w 11142062"/>
              <a:gd name="connsiteY11" fmla="*/ 0 h 707886"/>
              <a:gd name="connsiteX12" fmla="*/ 7148512 w 11142062"/>
              <a:gd name="connsiteY12" fmla="*/ 0 h 707886"/>
              <a:gd name="connsiteX13" fmla="*/ 7623516 w 11142062"/>
              <a:gd name="connsiteY13" fmla="*/ 0 h 707886"/>
              <a:gd name="connsiteX14" fmla="*/ 8321361 w 11142062"/>
              <a:gd name="connsiteY14" fmla="*/ 0 h 707886"/>
              <a:gd name="connsiteX15" fmla="*/ 8796365 w 11142062"/>
              <a:gd name="connsiteY15" fmla="*/ 0 h 707886"/>
              <a:gd name="connsiteX16" fmla="*/ 9605630 w 11142062"/>
              <a:gd name="connsiteY16" fmla="*/ 0 h 707886"/>
              <a:gd name="connsiteX17" fmla="*/ 10414896 w 11142062"/>
              <a:gd name="connsiteY17" fmla="*/ 0 h 707886"/>
              <a:gd name="connsiteX18" fmla="*/ 11142062 w 11142062"/>
              <a:gd name="connsiteY18" fmla="*/ 0 h 707886"/>
              <a:gd name="connsiteX19" fmla="*/ 11142062 w 11142062"/>
              <a:gd name="connsiteY19" fmla="*/ 346864 h 707886"/>
              <a:gd name="connsiteX20" fmla="*/ 11142062 w 11142062"/>
              <a:gd name="connsiteY20" fmla="*/ 707886 h 707886"/>
              <a:gd name="connsiteX21" fmla="*/ 10778479 w 11142062"/>
              <a:gd name="connsiteY21" fmla="*/ 707886 h 707886"/>
              <a:gd name="connsiteX22" fmla="*/ 10192055 w 11142062"/>
              <a:gd name="connsiteY22" fmla="*/ 707886 h 707886"/>
              <a:gd name="connsiteX23" fmla="*/ 9828472 w 11142062"/>
              <a:gd name="connsiteY23" fmla="*/ 707886 h 707886"/>
              <a:gd name="connsiteX24" fmla="*/ 9242047 w 11142062"/>
              <a:gd name="connsiteY24" fmla="*/ 707886 h 707886"/>
              <a:gd name="connsiteX25" fmla="*/ 8989885 w 11142062"/>
              <a:gd name="connsiteY25" fmla="*/ 707886 h 707886"/>
              <a:gd name="connsiteX26" fmla="*/ 8737722 w 11142062"/>
              <a:gd name="connsiteY26" fmla="*/ 707886 h 707886"/>
              <a:gd name="connsiteX27" fmla="*/ 8151298 w 11142062"/>
              <a:gd name="connsiteY27" fmla="*/ 707886 h 707886"/>
              <a:gd name="connsiteX28" fmla="*/ 7787715 w 11142062"/>
              <a:gd name="connsiteY28" fmla="*/ 707886 h 707886"/>
              <a:gd name="connsiteX29" fmla="*/ 7089870 w 11142062"/>
              <a:gd name="connsiteY29" fmla="*/ 707886 h 707886"/>
              <a:gd name="connsiteX30" fmla="*/ 6726287 w 11142062"/>
              <a:gd name="connsiteY30" fmla="*/ 707886 h 707886"/>
              <a:gd name="connsiteX31" fmla="*/ 6028442 w 11142062"/>
              <a:gd name="connsiteY31" fmla="*/ 707886 h 707886"/>
              <a:gd name="connsiteX32" fmla="*/ 5776280 w 11142062"/>
              <a:gd name="connsiteY32" fmla="*/ 707886 h 707886"/>
              <a:gd name="connsiteX33" fmla="*/ 5078435 w 11142062"/>
              <a:gd name="connsiteY33" fmla="*/ 707886 h 707886"/>
              <a:gd name="connsiteX34" fmla="*/ 4714851 w 11142062"/>
              <a:gd name="connsiteY34" fmla="*/ 707886 h 707886"/>
              <a:gd name="connsiteX35" fmla="*/ 4462689 w 11142062"/>
              <a:gd name="connsiteY35" fmla="*/ 707886 h 707886"/>
              <a:gd name="connsiteX36" fmla="*/ 4099106 w 11142062"/>
              <a:gd name="connsiteY36" fmla="*/ 707886 h 707886"/>
              <a:gd name="connsiteX37" fmla="*/ 3401261 w 11142062"/>
              <a:gd name="connsiteY37" fmla="*/ 707886 h 707886"/>
              <a:gd name="connsiteX38" fmla="*/ 3037678 w 11142062"/>
              <a:gd name="connsiteY38" fmla="*/ 707886 h 707886"/>
              <a:gd name="connsiteX39" fmla="*/ 2785516 w 11142062"/>
              <a:gd name="connsiteY39" fmla="*/ 707886 h 707886"/>
              <a:gd name="connsiteX40" fmla="*/ 2421932 w 11142062"/>
              <a:gd name="connsiteY40" fmla="*/ 707886 h 707886"/>
              <a:gd name="connsiteX41" fmla="*/ 1946929 w 11142062"/>
              <a:gd name="connsiteY41" fmla="*/ 707886 h 707886"/>
              <a:gd name="connsiteX42" fmla="*/ 1360504 w 11142062"/>
              <a:gd name="connsiteY42" fmla="*/ 707886 h 707886"/>
              <a:gd name="connsiteX43" fmla="*/ 996921 w 11142062"/>
              <a:gd name="connsiteY43" fmla="*/ 707886 h 707886"/>
              <a:gd name="connsiteX44" fmla="*/ 0 w 11142062"/>
              <a:gd name="connsiteY44" fmla="*/ 707886 h 707886"/>
              <a:gd name="connsiteX45" fmla="*/ 0 w 11142062"/>
              <a:gd name="connsiteY45" fmla="*/ 353943 h 707886"/>
              <a:gd name="connsiteX46" fmla="*/ 0 w 11142062"/>
              <a:gd name="connsiteY4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142062" h="707886" extrusionOk="0">
                <a:moveTo>
                  <a:pt x="0" y="0"/>
                </a:moveTo>
                <a:cubicBezTo>
                  <a:pt x="236885" y="-8267"/>
                  <a:pt x="328531" y="49050"/>
                  <a:pt x="475004" y="0"/>
                </a:cubicBezTo>
                <a:cubicBezTo>
                  <a:pt x="621477" y="-49050"/>
                  <a:pt x="654402" y="8950"/>
                  <a:pt x="727166" y="0"/>
                </a:cubicBezTo>
                <a:cubicBezTo>
                  <a:pt x="799930" y="-8950"/>
                  <a:pt x="1357036" y="24810"/>
                  <a:pt x="1536432" y="0"/>
                </a:cubicBezTo>
                <a:cubicBezTo>
                  <a:pt x="1715828" y="-24810"/>
                  <a:pt x="1892794" y="30746"/>
                  <a:pt x="2011435" y="0"/>
                </a:cubicBezTo>
                <a:cubicBezTo>
                  <a:pt x="2130076" y="-30746"/>
                  <a:pt x="2313190" y="36676"/>
                  <a:pt x="2486439" y="0"/>
                </a:cubicBezTo>
                <a:cubicBezTo>
                  <a:pt x="2659688" y="-36676"/>
                  <a:pt x="2929390" y="19251"/>
                  <a:pt x="3295705" y="0"/>
                </a:cubicBezTo>
                <a:cubicBezTo>
                  <a:pt x="3662020" y="-19251"/>
                  <a:pt x="3483995" y="39228"/>
                  <a:pt x="3659288" y="0"/>
                </a:cubicBezTo>
                <a:cubicBezTo>
                  <a:pt x="3834581" y="-39228"/>
                  <a:pt x="4219933" y="84412"/>
                  <a:pt x="4468553" y="0"/>
                </a:cubicBezTo>
                <a:cubicBezTo>
                  <a:pt x="4717174" y="-84412"/>
                  <a:pt x="5032357" y="3355"/>
                  <a:pt x="5277819" y="0"/>
                </a:cubicBezTo>
                <a:cubicBezTo>
                  <a:pt x="5523281" y="-3355"/>
                  <a:pt x="5614337" y="66527"/>
                  <a:pt x="5864243" y="0"/>
                </a:cubicBezTo>
                <a:cubicBezTo>
                  <a:pt x="6114149" y="-66527"/>
                  <a:pt x="6501377" y="19511"/>
                  <a:pt x="6673509" y="0"/>
                </a:cubicBezTo>
                <a:cubicBezTo>
                  <a:pt x="6845641" y="-19511"/>
                  <a:pt x="7024689" y="4394"/>
                  <a:pt x="7148512" y="0"/>
                </a:cubicBezTo>
                <a:cubicBezTo>
                  <a:pt x="7272335" y="-4394"/>
                  <a:pt x="7394960" y="3472"/>
                  <a:pt x="7623516" y="0"/>
                </a:cubicBezTo>
                <a:cubicBezTo>
                  <a:pt x="7852072" y="-3472"/>
                  <a:pt x="8011509" y="4735"/>
                  <a:pt x="8321361" y="0"/>
                </a:cubicBezTo>
                <a:cubicBezTo>
                  <a:pt x="8631213" y="-4735"/>
                  <a:pt x="8688476" y="20982"/>
                  <a:pt x="8796365" y="0"/>
                </a:cubicBezTo>
                <a:cubicBezTo>
                  <a:pt x="8904254" y="-20982"/>
                  <a:pt x="9231425" y="88325"/>
                  <a:pt x="9605630" y="0"/>
                </a:cubicBezTo>
                <a:cubicBezTo>
                  <a:pt x="9979836" y="-88325"/>
                  <a:pt x="10198483" y="83300"/>
                  <a:pt x="10414896" y="0"/>
                </a:cubicBezTo>
                <a:cubicBezTo>
                  <a:pt x="10631309" y="-83300"/>
                  <a:pt x="10942738" y="19840"/>
                  <a:pt x="11142062" y="0"/>
                </a:cubicBezTo>
                <a:cubicBezTo>
                  <a:pt x="11178343" y="70859"/>
                  <a:pt x="11135269" y="193444"/>
                  <a:pt x="11142062" y="346864"/>
                </a:cubicBezTo>
                <a:cubicBezTo>
                  <a:pt x="11148855" y="500284"/>
                  <a:pt x="11138821" y="584232"/>
                  <a:pt x="11142062" y="707886"/>
                </a:cubicBezTo>
                <a:cubicBezTo>
                  <a:pt x="11053363" y="743466"/>
                  <a:pt x="10851606" y="694403"/>
                  <a:pt x="10778479" y="707886"/>
                </a:cubicBezTo>
                <a:cubicBezTo>
                  <a:pt x="10705352" y="721369"/>
                  <a:pt x="10474255" y="684473"/>
                  <a:pt x="10192055" y="707886"/>
                </a:cubicBezTo>
                <a:cubicBezTo>
                  <a:pt x="9909855" y="731299"/>
                  <a:pt x="9913272" y="705202"/>
                  <a:pt x="9828472" y="707886"/>
                </a:cubicBezTo>
                <a:cubicBezTo>
                  <a:pt x="9743672" y="710570"/>
                  <a:pt x="9418487" y="669022"/>
                  <a:pt x="9242047" y="707886"/>
                </a:cubicBezTo>
                <a:cubicBezTo>
                  <a:pt x="9065608" y="746750"/>
                  <a:pt x="9085088" y="693717"/>
                  <a:pt x="8989885" y="707886"/>
                </a:cubicBezTo>
                <a:cubicBezTo>
                  <a:pt x="8894682" y="722055"/>
                  <a:pt x="8842822" y="678058"/>
                  <a:pt x="8737722" y="707886"/>
                </a:cubicBezTo>
                <a:cubicBezTo>
                  <a:pt x="8632622" y="737714"/>
                  <a:pt x="8321839" y="674097"/>
                  <a:pt x="8151298" y="707886"/>
                </a:cubicBezTo>
                <a:cubicBezTo>
                  <a:pt x="7980757" y="741675"/>
                  <a:pt x="7896370" y="700477"/>
                  <a:pt x="7787715" y="707886"/>
                </a:cubicBezTo>
                <a:cubicBezTo>
                  <a:pt x="7679060" y="715295"/>
                  <a:pt x="7403093" y="699530"/>
                  <a:pt x="7089870" y="707886"/>
                </a:cubicBezTo>
                <a:cubicBezTo>
                  <a:pt x="6776648" y="716242"/>
                  <a:pt x="6889925" y="697832"/>
                  <a:pt x="6726287" y="707886"/>
                </a:cubicBezTo>
                <a:cubicBezTo>
                  <a:pt x="6562649" y="717940"/>
                  <a:pt x="6217455" y="670045"/>
                  <a:pt x="6028442" y="707886"/>
                </a:cubicBezTo>
                <a:cubicBezTo>
                  <a:pt x="5839430" y="745727"/>
                  <a:pt x="5894820" y="688777"/>
                  <a:pt x="5776280" y="707886"/>
                </a:cubicBezTo>
                <a:cubicBezTo>
                  <a:pt x="5657740" y="726995"/>
                  <a:pt x="5339169" y="696138"/>
                  <a:pt x="5078435" y="707886"/>
                </a:cubicBezTo>
                <a:cubicBezTo>
                  <a:pt x="4817702" y="719634"/>
                  <a:pt x="4823844" y="699904"/>
                  <a:pt x="4714851" y="707886"/>
                </a:cubicBezTo>
                <a:cubicBezTo>
                  <a:pt x="4605858" y="715868"/>
                  <a:pt x="4576075" y="696066"/>
                  <a:pt x="4462689" y="707886"/>
                </a:cubicBezTo>
                <a:cubicBezTo>
                  <a:pt x="4349303" y="719706"/>
                  <a:pt x="4266087" y="666732"/>
                  <a:pt x="4099106" y="707886"/>
                </a:cubicBezTo>
                <a:cubicBezTo>
                  <a:pt x="3932125" y="749040"/>
                  <a:pt x="3596615" y="653946"/>
                  <a:pt x="3401261" y="707886"/>
                </a:cubicBezTo>
                <a:cubicBezTo>
                  <a:pt x="3205908" y="761826"/>
                  <a:pt x="3191523" y="680098"/>
                  <a:pt x="3037678" y="707886"/>
                </a:cubicBezTo>
                <a:cubicBezTo>
                  <a:pt x="2883833" y="735674"/>
                  <a:pt x="2891067" y="681999"/>
                  <a:pt x="2785516" y="707886"/>
                </a:cubicBezTo>
                <a:cubicBezTo>
                  <a:pt x="2679965" y="733773"/>
                  <a:pt x="2573132" y="672634"/>
                  <a:pt x="2421932" y="707886"/>
                </a:cubicBezTo>
                <a:cubicBezTo>
                  <a:pt x="2270732" y="743138"/>
                  <a:pt x="2096995" y="652670"/>
                  <a:pt x="1946929" y="707886"/>
                </a:cubicBezTo>
                <a:cubicBezTo>
                  <a:pt x="1796863" y="763102"/>
                  <a:pt x="1568693" y="668055"/>
                  <a:pt x="1360504" y="707886"/>
                </a:cubicBezTo>
                <a:cubicBezTo>
                  <a:pt x="1152315" y="747717"/>
                  <a:pt x="1088829" y="703706"/>
                  <a:pt x="996921" y="707886"/>
                </a:cubicBezTo>
                <a:cubicBezTo>
                  <a:pt x="905013" y="712066"/>
                  <a:pt x="348915" y="629187"/>
                  <a:pt x="0" y="707886"/>
                </a:cubicBezTo>
                <a:cubicBezTo>
                  <a:pt x="-34102" y="544484"/>
                  <a:pt x="23680" y="451278"/>
                  <a:pt x="0" y="353943"/>
                </a:cubicBezTo>
                <a:cubicBezTo>
                  <a:pt x="-23680" y="256608"/>
                  <a:pt x="24930" y="127397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Social Inquiry Challenges: </a:t>
            </a:r>
            <a:r>
              <a:rPr lang="en-US" sz="4000" u="sng" dirty="0">
                <a:latin typeface=""/>
              </a:rPr>
              <a:t>Causality</a:t>
            </a:r>
            <a:r>
              <a:rPr lang="en-US" sz="4000" dirty="0">
                <a:latin typeface=""/>
              </a:rPr>
              <a:t> &amp;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E4F91-88A4-89F5-5275-B336F258F023}"/>
              </a:ext>
            </a:extLst>
          </p:cNvPr>
          <p:cNvSpPr txBox="1"/>
          <p:nvPr/>
        </p:nvSpPr>
        <p:spPr>
          <a:xfrm>
            <a:off x="0" y="1406409"/>
            <a:ext cx="7027262" cy="4869025"/>
          </a:xfrm>
          <a:custGeom>
            <a:avLst/>
            <a:gdLst>
              <a:gd name="connsiteX0" fmla="*/ 0 w 7027262"/>
              <a:gd name="connsiteY0" fmla="*/ 0 h 4869025"/>
              <a:gd name="connsiteX1" fmla="*/ 515333 w 7027262"/>
              <a:gd name="connsiteY1" fmla="*/ 0 h 4869025"/>
              <a:gd name="connsiteX2" fmla="*/ 890120 w 7027262"/>
              <a:gd name="connsiteY2" fmla="*/ 0 h 4869025"/>
              <a:gd name="connsiteX3" fmla="*/ 1616270 w 7027262"/>
              <a:gd name="connsiteY3" fmla="*/ 0 h 4869025"/>
              <a:gd name="connsiteX4" fmla="*/ 2131603 w 7027262"/>
              <a:gd name="connsiteY4" fmla="*/ 0 h 4869025"/>
              <a:gd name="connsiteX5" fmla="*/ 2646935 w 7027262"/>
              <a:gd name="connsiteY5" fmla="*/ 0 h 4869025"/>
              <a:gd name="connsiteX6" fmla="*/ 3373086 w 7027262"/>
              <a:gd name="connsiteY6" fmla="*/ 0 h 4869025"/>
              <a:gd name="connsiteX7" fmla="*/ 3818146 w 7027262"/>
              <a:gd name="connsiteY7" fmla="*/ 0 h 4869025"/>
              <a:gd name="connsiteX8" fmla="*/ 4544296 w 7027262"/>
              <a:gd name="connsiteY8" fmla="*/ 0 h 4869025"/>
              <a:gd name="connsiteX9" fmla="*/ 5270447 w 7027262"/>
              <a:gd name="connsiteY9" fmla="*/ 0 h 4869025"/>
              <a:gd name="connsiteX10" fmla="*/ 5856052 w 7027262"/>
              <a:gd name="connsiteY10" fmla="*/ 0 h 4869025"/>
              <a:gd name="connsiteX11" fmla="*/ 7027262 w 7027262"/>
              <a:gd name="connsiteY11" fmla="*/ 0 h 4869025"/>
              <a:gd name="connsiteX12" fmla="*/ 7027262 w 7027262"/>
              <a:gd name="connsiteY12" fmla="*/ 492313 h 4869025"/>
              <a:gd name="connsiteX13" fmla="*/ 7027262 w 7027262"/>
              <a:gd name="connsiteY13" fmla="*/ 887245 h 4869025"/>
              <a:gd name="connsiteX14" fmla="*/ 7027262 w 7027262"/>
              <a:gd name="connsiteY14" fmla="*/ 1428247 h 4869025"/>
              <a:gd name="connsiteX15" fmla="*/ 7027262 w 7027262"/>
              <a:gd name="connsiteY15" fmla="*/ 1969250 h 4869025"/>
              <a:gd name="connsiteX16" fmla="*/ 7027262 w 7027262"/>
              <a:gd name="connsiteY16" fmla="*/ 2510253 h 4869025"/>
              <a:gd name="connsiteX17" fmla="*/ 7027262 w 7027262"/>
              <a:gd name="connsiteY17" fmla="*/ 3099946 h 4869025"/>
              <a:gd name="connsiteX18" fmla="*/ 7027262 w 7027262"/>
              <a:gd name="connsiteY18" fmla="*/ 3689639 h 4869025"/>
              <a:gd name="connsiteX19" fmla="*/ 7027262 w 7027262"/>
              <a:gd name="connsiteY19" fmla="*/ 4279332 h 4869025"/>
              <a:gd name="connsiteX20" fmla="*/ 7027262 w 7027262"/>
              <a:gd name="connsiteY20" fmla="*/ 4869025 h 4869025"/>
              <a:gd name="connsiteX21" fmla="*/ 6582202 w 7027262"/>
              <a:gd name="connsiteY21" fmla="*/ 4869025 h 4869025"/>
              <a:gd name="connsiteX22" fmla="*/ 5996597 w 7027262"/>
              <a:gd name="connsiteY22" fmla="*/ 4869025 h 4869025"/>
              <a:gd name="connsiteX23" fmla="*/ 5551537 w 7027262"/>
              <a:gd name="connsiteY23" fmla="*/ 4869025 h 4869025"/>
              <a:gd name="connsiteX24" fmla="*/ 4965932 w 7027262"/>
              <a:gd name="connsiteY24" fmla="*/ 4869025 h 4869025"/>
              <a:gd name="connsiteX25" fmla="*/ 4591145 w 7027262"/>
              <a:gd name="connsiteY25" fmla="*/ 4869025 h 4869025"/>
              <a:gd name="connsiteX26" fmla="*/ 4216357 w 7027262"/>
              <a:gd name="connsiteY26" fmla="*/ 4869025 h 4869025"/>
              <a:gd name="connsiteX27" fmla="*/ 3630752 w 7027262"/>
              <a:gd name="connsiteY27" fmla="*/ 4869025 h 4869025"/>
              <a:gd name="connsiteX28" fmla="*/ 3185692 w 7027262"/>
              <a:gd name="connsiteY28" fmla="*/ 4869025 h 4869025"/>
              <a:gd name="connsiteX29" fmla="*/ 2529814 w 7027262"/>
              <a:gd name="connsiteY29" fmla="*/ 4869025 h 4869025"/>
              <a:gd name="connsiteX30" fmla="*/ 2084754 w 7027262"/>
              <a:gd name="connsiteY30" fmla="*/ 4869025 h 4869025"/>
              <a:gd name="connsiteX31" fmla="*/ 1428877 w 7027262"/>
              <a:gd name="connsiteY31" fmla="*/ 4869025 h 4869025"/>
              <a:gd name="connsiteX32" fmla="*/ 1054089 w 7027262"/>
              <a:gd name="connsiteY32" fmla="*/ 4869025 h 4869025"/>
              <a:gd name="connsiteX33" fmla="*/ 0 w 7027262"/>
              <a:gd name="connsiteY33" fmla="*/ 4869025 h 4869025"/>
              <a:gd name="connsiteX34" fmla="*/ 0 w 7027262"/>
              <a:gd name="connsiteY34" fmla="*/ 4425403 h 4869025"/>
              <a:gd name="connsiteX35" fmla="*/ 0 w 7027262"/>
              <a:gd name="connsiteY35" fmla="*/ 3787019 h 4869025"/>
              <a:gd name="connsiteX36" fmla="*/ 0 w 7027262"/>
              <a:gd name="connsiteY36" fmla="*/ 3294707 h 4869025"/>
              <a:gd name="connsiteX37" fmla="*/ 0 w 7027262"/>
              <a:gd name="connsiteY37" fmla="*/ 2656324 h 4869025"/>
              <a:gd name="connsiteX38" fmla="*/ 0 w 7027262"/>
              <a:gd name="connsiteY38" fmla="*/ 2212701 h 4869025"/>
              <a:gd name="connsiteX39" fmla="*/ 0 w 7027262"/>
              <a:gd name="connsiteY39" fmla="*/ 1817769 h 4869025"/>
              <a:gd name="connsiteX40" fmla="*/ 0 w 7027262"/>
              <a:gd name="connsiteY40" fmla="*/ 1422837 h 4869025"/>
              <a:gd name="connsiteX41" fmla="*/ 0 w 7027262"/>
              <a:gd name="connsiteY41" fmla="*/ 833144 h 4869025"/>
              <a:gd name="connsiteX42" fmla="*/ 0 w 7027262"/>
              <a:gd name="connsiteY42" fmla="*/ 0 h 486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027262" h="4869025" extrusionOk="0">
                <a:moveTo>
                  <a:pt x="0" y="0"/>
                </a:moveTo>
                <a:cubicBezTo>
                  <a:pt x="222449" y="-33456"/>
                  <a:pt x="396058" y="25232"/>
                  <a:pt x="515333" y="0"/>
                </a:cubicBezTo>
                <a:cubicBezTo>
                  <a:pt x="634608" y="-25232"/>
                  <a:pt x="706907" y="41608"/>
                  <a:pt x="890120" y="0"/>
                </a:cubicBezTo>
                <a:cubicBezTo>
                  <a:pt x="1073333" y="-41608"/>
                  <a:pt x="1382599" y="63941"/>
                  <a:pt x="1616270" y="0"/>
                </a:cubicBezTo>
                <a:cubicBezTo>
                  <a:pt x="1849941" y="-63941"/>
                  <a:pt x="1932980" y="53340"/>
                  <a:pt x="2131603" y="0"/>
                </a:cubicBezTo>
                <a:cubicBezTo>
                  <a:pt x="2330226" y="-53340"/>
                  <a:pt x="2475225" y="8810"/>
                  <a:pt x="2646935" y="0"/>
                </a:cubicBezTo>
                <a:cubicBezTo>
                  <a:pt x="2818645" y="-8810"/>
                  <a:pt x="3022031" y="62911"/>
                  <a:pt x="3373086" y="0"/>
                </a:cubicBezTo>
                <a:cubicBezTo>
                  <a:pt x="3724141" y="-62911"/>
                  <a:pt x="3694839" y="37669"/>
                  <a:pt x="3818146" y="0"/>
                </a:cubicBezTo>
                <a:cubicBezTo>
                  <a:pt x="3941453" y="-37669"/>
                  <a:pt x="4380330" y="70305"/>
                  <a:pt x="4544296" y="0"/>
                </a:cubicBezTo>
                <a:cubicBezTo>
                  <a:pt x="4708262" y="-70305"/>
                  <a:pt x="5096957" y="37255"/>
                  <a:pt x="5270447" y="0"/>
                </a:cubicBezTo>
                <a:cubicBezTo>
                  <a:pt x="5443937" y="-37255"/>
                  <a:pt x="5593640" y="30491"/>
                  <a:pt x="5856052" y="0"/>
                </a:cubicBezTo>
                <a:cubicBezTo>
                  <a:pt x="6118465" y="-30491"/>
                  <a:pt x="6689984" y="78646"/>
                  <a:pt x="7027262" y="0"/>
                </a:cubicBezTo>
                <a:cubicBezTo>
                  <a:pt x="7064386" y="194535"/>
                  <a:pt x="6981883" y="338941"/>
                  <a:pt x="7027262" y="492313"/>
                </a:cubicBezTo>
                <a:cubicBezTo>
                  <a:pt x="7072641" y="645685"/>
                  <a:pt x="6994219" y="732346"/>
                  <a:pt x="7027262" y="887245"/>
                </a:cubicBezTo>
                <a:cubicBezTo>
                  <a:pt x="7060305" y="1042144"/>
                  <a:pt x="6981721" y="1207399"/>
                  <a:pt x="7027262" y="1428247"/>
                </a:cubicBezTo>
                <a:cubicBezTo>
                  <a:pt x="7072803" y="1649095"/>
                  <a:pt x="7012473" y="1740483"/>
                  <a:pt x="7027262" y="1969250"/>
                </a:cubicBezTo>
                <a:cubicBezTo>
                  <a:pt x="7042051" y="2198017"/>
                  <a:pt x="7000570" y="2313743"/>
                  <a:pt x="7027262" y="2510253"/>
                </a:cubicBezTo>
                <a:cubicBezTo>
                  <a:pt x="7053954" y="2706763"/>
                  <a:pt x="6974840" y="2856651"/>
                  <a:pt x="7027262" y="3099946"/>
                </a:cubicBezTo>
                <a:cubicBezTo>
                  <a:pt x="7079684" y="3343241"/>
                  <a:pt x="7007682" y="3492002"/>
                  <a:pt x="7027262" y="3689639"/>
                </a:cubicBezTo>
                <a:cubicBezTo>
                  <a:pt x="7046842" y="3887276"/>
                  <a:pt x="6974276" y="3995234"/>
                  <a:pt x="7027262" y="4279332"/>
                </a:cubicBezTo>
                <a:cubicBezTo>
                  <a:pt x="7080248" y="4563430"/>
                  <a:pt x="7012313" y="4741147"/>
                  <a:pt x="7027262" y="4869025"/>
                </a:cubicBezTo>
                <a:cubicBezTo>
                  <a:pt x="6839810" y="4920195"/>
                  <a:pt x="6753901" y="4859388"/>
                  <a:pt x="6582202" y="4869025"/>
                </a:cubicBezTo>
                <a:cubicBezTo>
                  <a:pt x="6410503" y="4878662"/>
                  <a:pt x="6125078" y="4828825"/>
                  <a:pt x="5996597" y="4869025"/>
                </a:cubicBezTo>
                <a:cubicBezTo>
                  <a:pt x="5868117" y="4909225"/>
                  <a:pt x="5677417" y="4816979"/>
                  <a:pt x="5551537" y="4869025"/>
                </a:cubicBezTo>
                <a:cubicBezTo>
                  <a:pt x="5425657" y="4921071"/>
                  <a:pt x="5102341" y="4815126"/>
                  <a:pt x="4965932" y="4869025"/>
                </a:cubicBezTo>
                <a:cubicBezTo>
                  <a:pt x="4829524" y="4922924"/>
                  <a:pt x="4773439" y="4832072"/>
                  <a:pt x="4591145" y="4869025"/>
                </a:cubicBezTo>
                <a:cubicBezTo>
                  <a:pt x="4408851" y="4905978"/>
                  <a:pt x="4375011" y="4842950"/>
                  <a:pt x="4216357" y="4869025"/>
                </a:cubicBezTo>
                <a:cubicBezTo>
                  <a:pt x="4057703" y="4895100"/>
                  <a:pt x="3918145" y="4835807"/>
                  <a:pt x="3630752" y="4869025"/>
                </a:cubicBezTo>
                <a:cubicBezTo>
                  <a:pt x="3343359" y="4902243"/>
                  <a:pt x="3323837" y="4864987"/>
                  <a:pt x="3185692" y="4869025"/>
                </a:cubicBezTo>
                <a:cubicBezTo>
                  <a:pt x="3047547" y="4873063"/>
                  <a:pt x="2724798" y="4832848"/>
                  <a:pt x="2529814" y="4869025"/>
                </a:cubicBezTo>
                <a:cubicBezTo>
                  <a:pt x="2334830" y="4905202"/>
                  <a:pt x="2227446" y="4824526"/>
                  <a:pt x="2084754" y="4869025"/>
                </a:cubicBezTo>
                <a:cubicBezTo>
                  <a:pt x="1942062" y="4913524"/>
                  <a:pt x="1597746" y="4852098"/>
                  <a:pt x="1428877" y="4869025"/>
                </a:cubicBezTo>
                <a:cubicBezTo>
                  <a:pt x="1260008" y="4885952"/>
                  <a:pt x="1238596" y="4858017"/>
                  <a:pt x="1054089" y="4869025"/>
                </a:cubicBezTo>
                <a:cubicBezTo>
                  <a:pt x="869582" y="4880033"/>
                  <a:pt x="482600" y="4814640"/>
                  <a:pt x="0" y="4869025"/>
                </a:cubicBezTo>
                <a:cubicBezTo>
                  <a:pt x="-10279" y="4764031"/>
                  <a:pt x="24184" y="4613881"/>
                  <a:pt x="0" y="4425403"/>
                </a:cubicBezTo>
                <a:cubicBezTo>
                  <a:pt x="-24184" y="4236925"/>
                  <a:pt x="6889" y="4089197"/>
                  <a:pt x="0" y="3787019"/>
                </a:cubicBezTo>
                <a:cubicBezTo>
                  <a:pt x="-6889" y="3484841"/>
                  <a:pt x="53205" y="3488964"/>
                  <a:pt x="0" y="3294707"/>
                </a:cubicBezTo>
                <a:cubicBezTo>
                  <a:pt x="-53205" y="3100450"/>
                  <a:pt x="47996" y="2844617"/>
                  <a:pt x="0" y="2656324"/>
                </a:cubicBezTo>
                <a:cubicBezTo>
                  <a:pt x="-47996" y="2468031"/>
                  <a:pt x="9973" y="2374603"/>
                  <a:pt x="0" y="2212701"/>
                </a:cubicBezTo>
                <a:cubicBezTo>
                  <a:pt x="-9973" y="2050799"/>
                  <a:pt x="28300" y="1986992"/>
                  <a:pt x="0" y="1817769"/>
                </a:cubicBezTo>
                <a:cubicBezTo>
                  <a:pt x="-28300" y="1648546"/>
                  <a:pt x="46344" y="1603054"/>
                  <a:pt x="0" y="1422837"/>
                </a:cubicBezTo>
                <a:cubicBezTo>
                  <a:pt x="-46344" y="1242620"/>
                  <a:pt x="28113" y="962271"/>
                  <a:pt x="0" y="833144"/>
                </a:cubicBezTo>
                <a:cubicBezTo>
                  <a:pt x="-28113" y="704017"/>
                  <a:pt x="51535" y="31922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Causality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American Typewriter" panose="02090604020004020304" pitchFamily="18" charset="77"/>
              </a:rPr>
              <a:t>Ice-Cream </a:t>
            </a:r>
            <a:r>
              <a:rPr lang="en-US" sz="2800" b="1" dirty="0">
                <a:solidFill>
                  <a:srgbClr val="00B050"/>
                </a:solidFill>
                <a:latin typeface=""/>
              </a:rPr>
              <a:t>⟿ </a:t>
            </a:r>
            <a:r>
              <a:rPr lang="en-US" sz="2800" dirty="0">
                <a:latin typeface="American Typewriter" panose="02090604020004020304" pitchFamily="18" charset="77"/>
              </a:rPr>
              <a:t>Shark Attacks?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American Typewriter" panose="02090604020004020304" pitchFamily="18" charset="77"/>
              </a:rPr>
              <a:t>Economic Growth </a:t>
            </a:r>
            <a:r>
              <a:rPr lang="en-US" sz="2800" b="1" dirty="0">
                <a:solidFill>
                  <a:srgbClr val="00B050"/>
                </a:solidFill>
                <a:latin typeface=""/>
              </a:rPr>
              <a:t>⟿ </a:t>
            </a:r>
            <a:r>
              <a:rPr lang="en-US" sz="2800" dirty="0">
                <a:latin typeface="American Typewriter" panose="02090604020004020304" pitchFamily="18" charset="77"/>
              </a:rPr>
              <a:t>Democracy?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American Typewriter" panose="02090604020004020304" pitchFamily="18" charset="77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Huge Progress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Quasi-Experiments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Causal Graphs: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     </a:t>
            </a:r>
            <a:r>
              <a:rPr lang="en-US" sz="2800" dirty="0">
                <a:latin typeface=""/>
              </a:rPr>
              <a:t>Account  for Alternatives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Causality as Missing Data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Main Factor of CI success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Medical Studies!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25828-BA5A-36E7-B7A2-C2BBA8AF212A}"/>
              </a:ext>
            </a:extLst>
          </p:cNvPr>
          <p:cNvSpPr txBox="1"/>
          <p:nvPr/>
        </p:nvSpPr>
        <p:spPr>
          <a:xfrm>
            <a:off x="267156" y="915036"/>
            <a:ext cx="6362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How do we know: 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X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⟿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Y, not Y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⟿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X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?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06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11142062" cy="707886"/>
          </a:xfrm>
          <a:custGeom>
            <a:avLst/>
            <a:gdLst>
              <a:gd name="connsiteX0" fmla="*/ 0 w 11142062"/>
              <a:gd name="connsiteY0" fmla="*/ 0 h 707886"/>
              <a:gd name="connsiteX1" fmla="*/ 475004 w 11142062"/>
              <a:gd name="connsiteY1" fmla="*/ 0 h 707886"/>
              <a:gd name="connsiteX2" fmla="*/ 727166 w 11142062"/>
              <a:gd name="connsiteY2" fmla="*/ 0 h 707886"/>
              <a:gd name="connsiteX3" fmla="*/ 1536432 w 11142062"/>
              <a:gd name="connsiteY3" fmla="*/ 0 h 707886"/>
              <a:gd name="connsiteX4" fmla="*/ 2011435 w 11142062"/>
              <a:gd name="connsiteY4" fmla="*/ 0 h 707886"/>
              <a:gd name="connsiteX5" fmla="*/ 2486439 w 11142062"/>
              <a:gd name="connsiteY5" fmla="*/ 0 h 707886"/>
              <a:gd name="connsiteX6" fmla="*/ 3295705 w 11142062"/>
              <a:gd name="connsiteY6" fmla="*/ 0 h 707886"/>
              <a:gd name="connsiteX7" fmla="*/ 3659288 w 11142062"/>
              <a:gd name="connsiteY7" fmla="*/ 0 h 707886"/>
              <a:gd name="connsiteX8" fmla="*/ 4468553 w 11142062"/>
              <a:gd name="connsiteY8" fmla="*/ 0 h 707886"/>
              <a:gd name="connsiteX9" fmla="*/ 5277819 w 11142062"/>
              <a:gd name="connsiteY9" fmla="*/ 0 h 707886"/>
              <a:gd name="connsiteX10" fmla="*/ 5864243 w 11142062"/>
              <a:gd name="connsiteY10" fmla="*/ 0 h 707886"/>
              <a:gd name="connsiteX11" fmla="*/ 6673509 w 11142062"/>
              <a:gd name="connsiteY11" fmla="*/ 0 h 707886"/>
              <a:gd name="connsiteX12" fmla="*/ 7148512 w 11142062"/>
              <a:gd name="connsiteY12" fmla="*/ 0 h 707886"/>
              <a:gd name="connsiteX13" fmla="*/ 7623516 w 11142062"/>
              <a:gd name="connsiteY13" fmla="*/ 0 h 707886"/>
              <a:gd name="connsiteX14" fmla="*/ 8321361 w 11142062"/>
              <a:gd name="connsiteY14" fmla="*/ 0 h 707886"/>
              <a:gd name="connsiteX15" fmla="*/ 8796365 w 11142062"/>
              <a:gd name="connsiteY15" fmla="*/ 0 h 707886"/>
              <a:gd name="connsiteX16" fmla="*/ 9605630 w 11142062"/>
              <a:gd name="connsiteY16" fmla="*/ 0 h 707886"/>
              <a:gd name="connsiteX17" fmla="*/ 10414896 w 11142062"/>
              <a:gd name="connsiteY17" fmla="*/ 0 h 707886"/>
              <a:gd name="connsiteX18" fmla="*/ 11142062 w 11142062"/>
              <a:gd name="connsiteY18" fmla="*/ 0 h 707886"/>
              <a:gd name="connsiteX19" fmla="*/ 11142062 w 11142062"/>
              <a:gd name="connsiteY19" fmla="*/ 346864 h 707886"/>
              <a:gd name="connsiteX20" fmla="*/ 11142062 w 11142062"/>
              <a:gd name="connsiteY20" fmla="*/ 707886 h 707886"/>
              <a:gd name="connsiteX21" fmla="*/ 10778479 w 11142062"/>
              <a:gd name="connsiteY21" fmla="*/ 707886 h 707886"/>
              <a:gd name="connsiteX22" fmla="*/ 10192055 w 11142062"/>
              <a:gd name="connsiteY22" fmla="*/ 707886 h 707886"/>
              <a:gd name="connsiteX23" fmla="*/ 9828472 w 11142062"/>
              <a:gd name="connsiteY23" fmla="*/ 707886 h 707886"/>
              <a:gd name="connsiteX24" fmla="*/ 9242047 w 11142062"/>
              <a:gd name="connsiteY24" fmla="*/ 707886 h 707886"/>
              <a:gd name="connsiteX25" fmla="*/ 8989885 w 11142062"/>
              <a:gd name="connsiteY25" fmla="*/ 707886 h 707886"/>
              <a:gd name="connsiteX26" fmla="*/ 8737722 w 11142062"/>
              <a:gd name="connsiteY26" fmla="*/ 707886 h 707886"/>
              <a:gd name="connsiteX27" fmla="*/ 8151298 w 11142062"/>
              <a:gd name="connsiteY27" fmla="*/ 707886 h 707886"/>
              <a:gd name="connsiteX28" fmla="*/ 7787715 w 11142062"/>
              <a:gd name="connsiteY28" fmla="*/ 707886 h 707886"/>
              <a:gd name="connsiteX29" fmla="*/ 7089870 w 11142062"/>
              <a:gd name="connsiteY29" fmla="*/ 707886 h 707886"/>
              <a:gd name="connsiteX30" fmla="*/ 6726287 w 11142062"/>
              <a:gd name="connsiteY30" fmla="*/ 707886 h 707886"/>
              <a:gd name="connsiteX31" fmla="*/ 6028442 w 11142062"/>
              <a:gd name="connsiteY31" fmla="*/ 707886 h 707886"/>
              <a:gd name="connsiteX32" fmla="*/ 5776280 w 11142062"/>
              <a:gd name="connsiteY32" fmla="*/ 707886 h 707886"/>
              <a:gd name="connsiteX33" fmla="*/ 5078435 w 11142062"/>
              <a:gd name="connsiteY33" fmla="*/ 707886 h 707886"/>
              <a:gd name="connsiteX34" fmla="*/ 4714851 w 11142062"/>
              <a:gd name="connsiteY34" fmla="*/ 707886 h 707886"/>
              <a:gd name="connsiteX35" fmla="*/ 4462689 w 11142062"/>
              <a:gd name="connsiteY35" fmla="*/ 707886 h 707886"/>
              <a:gd name="connsiteX36" fmla="*/ 4099106 w 11142062"/>
              <a:gd name="connsiteY36" fmla="*/ 707886 h 707886"/>
              <a:gd name="connsiteX37" fmla="*/ 3401261 w 11142062"/>
              <a:gd name="connsiteY37" fmla="*/ 707886 h 707886"/>
              <a:gd name="connsiteX38" fmla="*/ 3037678 w 11142062"/>
              <a:gd name="connsiteY38" fmla="*/ 707886 h 707886"/>
              <a:gd name="connsiteX39" fmla="*/ 2785516 w 11142062"/>
              <a:gd name="connsiteY39" fmla="*/ 707886 h 707886"/>
              <a:gd name="connsiteX40" fmla="*/ 2421932 w 11142062"/>
              <a:gd name="connsiteY40" fmla="*/ 707886 h 707886"/>
              <a:gd name="connsiteX41" fmla="*/ 1946929 w 11142062"/>
              <a:gd name="connsiteY41" fmla="*/ 707886 h 707886"/>
              <a:gd name="connsiteX42" fmla="*/ 1360504 w 11142062"/>
              <a:gd name="connsiteY42" fmla="*/ 707886 h 707886"/>
              <a:gd name="connsiteX43" fmla="*/ 996921 w 11142062"/>
              <a:gd name="connsiteY43" fmla="*/ 707886 h 707886"/>
              <a:gd name="connsiteX44" fmla="*/ 0 w 11142062"/>
              <a:gd name="connsiteY44" fmla="*/ 707886 h 707886"/>
              <a:gd name="connsiteX45" fmla="*/ 0 w 11142062"/>
              <a:gd name="connsiteY45" fmla="*/ 353943 h 707886"/>
              <a:gd name="connsiteX46" fmla="*/ 0 w 11142062"/>
              <a:gd name="connsiteY4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142062" h="707886" extrusionOk="0">
                <a:moveTo>
                  <a:pt x="0" y="0"/>
                </a:moveTo>
                <a:cubicBezTo>
                  <a:pt x="236885" y="-8267"/>
                  <a:pt x="328531" y="49050"/>
                  <a:pt x="475004" y="0"/>
                </a:cubicBezTo>
                <a:cubicBezTo>
                  <a:pt x="621477" y="-49050"/>
                  <a:pt x="654402" y="8950"/>
                  <a:pt x="727166" y="0"/>
                </a:cubicBezTo>
                <a:cubicBezTo>
                  <a:pt x="799930" y="-8950"/>
                  <a:pt x="1357036" y="24810"/>
                  <a:pt x="1536432" y="0"/>
                </a:cubicBezTo>
                <a:cubicBezTo>
                  <a:pt x="1715828" y="-24810"/>
                  <a:pt x="1892794" y="30746"/>
                  <a:pt x="2011435" y="0"/>
                </a:cubicBezTo>
                <a:cubicBezTo>
                  <a:pt x="2130076" y="-30746"/>
                  <a:pt x="2313190" y="36676"/>
                  <a:pt x="2486439" y="0"/>
                </a:cubicBezTo>
                <a:cubicBezTo>
                  <a:pt x="2659688" y="-36676"/>
                  <a:pt x="2929390" y="19251"/>
                  <a:pt x="3295705" y="0"/>
                </a:cubicBezTo>
                <a:cubicBezTo>
                  <a:pt x="3662020" y="-19251"/>
                  <a:pt x="3483995" y="39228"/>
                  <a:pt x="3659288" y="0"/>
                </a:cubicBezTo>
                <a:cubicBezTo>
                  <a:pt x="3834581" y="-39228"/>
                  <a:pt x="4219933" y="84412"/>
                  <a:pt x="4468553" y="0"/>
                </a:cubicBezTo>
                <a:cubicBezTo>
                  <a:pt x="4717174" y="-84412"/>
                  <a:pt x="5032357" y="3355"/>
                  <a:pt x="5277819" y="0"/>
                </a:cubicBezTo>
                <a:cubicBezTo>
                  <a:pt x="5523281" y="-3355"/>
                  <a:pt x="5614337" y="66527"/>
                  <a:pt x="5864243" y="0"/>
                </a:cubicBezTo>
                <a:cubicBezTo>
                  <a:pt x="6114149" y="-66527"/>
                  <a:pt x="6501377" y="19511"/>
                  <a:pt x="6673509" y="0"/>
                </a:cubicBezTo>
                <a:cubicBezTo>
                  <a:pt x="6845641" y="-19511"/>
                  <a:pt x="7024689" y="4394"/>
                  <a:pt x="7148512" y="0"/>
                </a:cubicBezTo>
                <a:cubicBezTo>
                  <a:pt x="7272335" y="-4394"/>
                  <a:pt x="7394960" y="3472"/>
                  <a:pt x="7623516" y="0"/>
                </a:cubicBezTo>
                <a:cubicBezTo>
                  <a:pt x="7852072" y="-3472"/>
                  <a:pt x="8011509" y="4735"/>
                  <a:pt x="8321361" y="0"/>
                </a:cubicBezTo>
                <a:cubicBezTo>
                  <a:pt x="8631213" y="-4735"/>
                  <a:pt x="8688476" y="20982"/>
                  <a:pt x="8796365" y="0"/>
                </a:cubicBezTo>
                <a:cubicBezTo>
                  <a:pt x="8904254" y="-20982"/>
                  <a:pt x="9231425" y="88325"/>
                  <a:pt x="9605630" y="0"/>
                </a:cubicBezTo>
                <a:cubicBezTo>
                  <a:pt x="9979836" y="-88325"/>
                  <a:pt x="10198483" y="83300"/>
                  <a:pt x="10414896" y="0"/>
                </a:cubicBezTo>
                <a:cubicBezTo>
                  <a:pt x="10631309" y="-83300"/>
                  <a:pt x="10942738" y="19840"/>
                  <a:pt x="11142062" y="0"/>
                </a:cubicBezTo>
                <a:cubicBezTo>
                  <a:pt x="11178343" y="70859"/>
                  <a:pt x="11135269" y="193444"/>
                  <a:pt x="11142062" y="346864"/>
                </a:cubicBezTo>
                <a:cubicBezTo>
                  <a:pt x="11148855" y="500284"/>
                  <a:pt x="11138821" y="584232"/>
                  <a:pt x="11142062" y="707886"/>
                </a:cubicBezTo>
                <a:cubicBezTo>
                  <a:pt x="11053363" y="743466"/>
                  <a:pt x="10851606" y="694403"/>
                  <a:pt x="10778479" y="707886"/>
                </a:cubicBezTo>
                <a:cubicBezTo>
                  <a:pt x="10705352" y="721369"/>
                  <a:pt x="10474255" y="684473"/>
                  <a:pt x="10192055" y="707886"/>
                </a:cubicBezTo>
                <a:cubicBezTo>
                  <a:pt x="9909855" y="731299"/>
                  <a:pt x="9913272" y="705202"/>
                  <a:pt x="9828472" y="707886"/>
                </a:cubicBezTo>
                <a:cubicBezTo>
                  <a:pt x="9743672" y="710570"/>
                  <a:pt x="9418487" y="669022"/>
                  <a:pt x="9242047" y="707886"/>
                </a:cubicBezTo>
                <a:cubicBezTo>
                  <a:pt x="9065608" y="746750"/>
                  <a:pt x="9085088" y="693717"/>
                  <a:pt x="8989885" y="707886"/>
                </a:cubicBezTo>
                <a:cubicBezTo>
                  <a:pt x="8894682" y="722055"/>
                  <a:pt x="8842822" y="678058"/>
                  <a:pt x="8737722" y="707886"/>
                </a:cubicBezTo>
                <a:cubicBezTo>
                  <a:pt x="8632622" y="737714"/>
                  <a:pt x="8321839" y="674097"/>
                  <a:pt x="8151298" y="707886"/>
                </a:cubicBezTo>
                <a:cubicBezTo>
                  <a:pt x="7980757" y="741675"/>
                  <a:pt x="7896370" y="700477"/>
                  <a:pt x="7787715" y="707886"/>
                </a:cubicBezTo>
                <a:cubicBezTo>
                  <a:pt x="7679060" y="715295"/>
                  <a:pt x="7403093" y="699530"/>
                  <a:pt x="7089870" y="707886"/>
                </a:cubicBezTo>
                <a:cubicBezTo>
                  <a:pt x="6776648" y="716242"/>
                  <a:pt x="6889925" y="697832"/>
                  <a:pt x="6726287" y="707886"/>
                </a:cubicBezTo>
                <a:cubicBezTo>
                  <a:pt x="6562649" y="717940"/>
                  <a:pt x="6217455" y="670045"/>
                  <a:pt x="6028442" y="707886"/>
                </a:cubicBezTo>
                <a:cubicBezTo>
                  <a:pt x="5839430" y="745727"/>
                  <a:pt x="5894820" y="688777"/>
                  <a:pt x="5776280" y="707886"/>
                </a:cubicBezTo>
                <a:cubicBezTo>
                  <a:pt x="5657740" y="726995"/>
                  <a:pt x="5339169" y="696138"/>
                  <a:pt x="5078435" y="707886"/>
                </a:cubicBezTo>
                <a:cubicBezTo>
                  <a:pt x="4817702" y="719634"/>
                  <a:pt x="4823844" y="699904"/>
                  <a:pt x="4714851" y="707886"/>
                </a:cubicBezTo>
                <a:cubicBezTo>
                  <a:pt x="4605858" y="715868"/>
                  <a:pt x="4576075" y="696066"/>
                  <a:pt x="4462689" y="707886"/>
                </a:cubicBezTo>
                <a:cubicBezTo>
                  <a:pt x="4349303" y="719706"/>
                  <a:pt x="4266087" y="666732"/>
                  <a:pt x="4099106" y="707886"/>
                </a:cubicBezTo>
                <a:cubicBezTo>
                  <a:pt x="3932125" y="749040"/>
                  <a:pt x="3596615" y="653946"/>
                  <a:pt x="3401261" y="707886"/>
                </a:cubicBezTo>
                <a:cubicBezTo>
                  <a:pt x="3205908" y="761826"/>
                  <a:pt x="3191523" y="680098"/>
                  <a:pt x="3037678" y="707886"/>
                </a:cubicBezTo>
                <a:cubicBezTo>
                  <a:pt x="2883833" y="735674"/>
                  <a:pt x="2891067" y="681999"/>
                  <a:pt x="2785516" y="707886"/>
                </a:cubicBezTo>
                <a:cubicBezTo>
                  <a:pt x="2679965" y="733773"/>
                  <a:pt x="2573132" y="672634"/>
                  <a:pt x="2421932" y="707886"/>
                </a:cubicBezTo>
                <a:cubicBezTo>
                  <a:pt x="2270732" y="743138"/>
                  <a:pt x="2096995" y="652670"/>
                  <a:pt x="1946929" y="707886"/>
                </a:cubicBezTo>
                <a:cubicBezTo>
                  <a:pt x="1796863" y="763102"/>
                  <a:pt x="1568693" y="668055"/>
                  <a:pt x="1360504" y="707886"/>
                </a:cubicBezTo>
                <a:cubicBezTo>
                  <a:pt x="1152315" y="747717"/>
                  <a:pt x="1088829" y="703706"/>
                  <a:pt x="996921" y="707886"/>
                </a:cubicBezTo>
                <a:cubicBezTo>
                  <a:pt x="905013" y="712066"/>
                  <a:pt x="348915" y="629187"/>
                  <a:pt x="0" y="707886"/>
                </a:cubicBezTo>
                <a:cubicBezTo>
                  <a:pt x="-34102" y="544484"/>
                  <a:pt x="23680" y="451278"/>
                  <a:pt x="0" y="353943"/>
                </a:cubicBezTo>
                <a:cubicBezTo>
                  <a:pt x="-23680" y="256608"/>
                  <a:pt x="24930" y="127397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Social Inquiry Challenges: </a:t>
            </a:r>
            <a:r>
              <a:rPr lang="en-US" sz="4000" u="sng" dirty="0">
                <a:latin typeface=""/>
              </a:rPr>
              <a:t>Causality</a:t>
            </a:r>
            <a:r>
              <a:rPr lang="en-US" sz="4000" dirty="0">
                <a:latin typeface=""/>
              </a:rPr>
              <a:t> &amp;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F1FCBA-A1E7-AF20-5559-B5D9629C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0373"/>
            <a:ext cx="5895128" cy="4140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E4F91-88A4-89F5-5275-B336F258F023}"/>
              </a:ext>
            </a:extLst>
          </p:cNvPr>
          <p:cNvSpPr txBox="1"/>
          <p:nvPr/>
        </p:nvSpPr>
        <p:spPr>
          <a:xfrm>
            <a:off x="0" y="1406409"/>
            <a:ext cx="7027262" cy="4869025"/>
          </a:xfrm>
          <a:custGeom>
            <a:avLst/>
            <a:gdLst>
              <a:gd name="connsiteX0" fmla="*/ 0 w 7027262"/>
              <a:gd name="connsiteY0" fmla="*/ 0 h 4869025"/>
              <a:gd name="connsiteX1" fmla="*/ 515333 w 7027262"/>
              <a:gd name="connsiteY1" fmla="*/ 0 h 4869025"/>
              <a:gd name="connsiteX2" fmla="*/ 890120 w 7027262"/>
              <a:gd name="connsiteY2" fmla="*/ 0 h 4869025"/>
              <a:gd name="connsiteX3" fmla="*/ 1616270 w 7027262"/>
              <a:gd name="connsiteY3" fmla="*/ 0 h 4869025"/>
              <a:gd name="connsiteX4" fmla="*/ 2131603 w 7027262"/>
              <a:gd name="connsiteY4" fmla="*/ 0 h 4869025"/>
              <a:gd name="connsiteX5" fmla="*/ 2646935 w 7027262"/>
              <a:gd name="connsiteY5" fmla="*/ 0 h 4869025"/>
              <a:gd name="connsiteX6" fmla="*/ 3373086 w 7027262"/>
              <a:gd name="connsiteY6" fmla="*/ 0 h 4869025"/>
              <a:gd name="connsiteX7" fmla="*/ 3818146 w 7027262"/>
              <a:gd name="connsiteY7" fmla="*/ 0 h 4869025"/>
              <a:gd name="connsiteX8" fmla="*/ 4544296 w 7027262"/>
              <a:gd name="connsiteY8" fmla="*/ 0 h 4869025"/>
              <a:gd name="connsiteX9" fmla="*/ 5270447 w 7027262"/>
              <a:gd name="connsiteY9" fmla="*/ 0 h 4869025"/>
              <a:gd name="connsiteX10" fmla="*/ 5856052 w 7027262"/>
              <a:gd name="connsiteY10" fmla="*/ 0 h 4869025"/>
              <a:gd name="connsiteX11" fmla="*/ 7027262 w 7027262"/>
              <a:gd name="connsiteY11" fmla="*/ 0 h 4869025"/>
              <a:gd name="connsiteX12" fmla="*/ 7027262 w 7027262"/>
              <a:gd name="connsiteY12" fmla="*/ 492313 h 4869025"/>
              <a:gd name="connsiteX13" fmla="*/ 7027262 w 7027262"/>
              <a:gd name="connsiteY13" fmla="*/ 887245 h 4869025"/>
              <a:gd name="connsiteX14" fmla="*/ 7027262 w 7027262"/>
              <a:gd name="connsiteY14" fmla="*/ 1428247 h 4869025"/>
              <a:gd name="connsiteX15" fmla="*/ 7027262 w 7027262"/>
              <a:gd name="connsiteY15" fmla="*/ 1969250 h 4869025"/>
              <a:gd name="connsiteX16" fmla="*/ 7027262 w 7027262"/>
              <a:gd name="connsiteY16" fmla="*/ 2510253 h 4869025"/>
              <a:gd name="connsiteX17" fmla="*/ 7027262 w 7027262"/>
              <a:gd name="connsiteY17" fmla="*/ 3099946 h 4869025"/>
              <a:gd name="connsiteX18" fmla="*/ 7027262 w 7027262"/>
              <a:gd name="connsiteY18" fmla="*/ 3689639 h 4869025"/>
              <a:gd name="connsiteX19" fmla="*/ 7027262 w 7027262"/>
              <a:gd name="connsiteY19" fmla="*/ 4279332 h 4869025"/>
              <a:gd name="connsiteX20" fmla="*/ 7027262 w 7027262"/>
              <a:gd name="connsiteY20" fmla="*/ 4869025 h 4869025"/>
              <a:gd name="connsiteX21" fmla="*/ 6582202 w 7027262"/>
              <a:gd name="connsiteY21" fmla="*/ 4869025 h 4869025"/>
              <a:gd name="connsiteX22" fmla="*/ 5996597 w 7027262"/>
              <a:gd name="connsiteY22" fmla="*/ 4869025 h 4869025"/>
              <a:gd name="connsiteX23" fmla="*/ 5551537 w 7027262"/>
              <a:gd name="connsiteY23" fmla="*/ 4869025 h 4869025"/>
              <a:gd name="connsiteX24" fmla="*/ 4965932 w 7027262"/>
              <a:gd name="connsiteY24" fmla="*/ 4869025 h 4869025"/>
              <a:gd name="connsiteX25" fmla="*/ 4591145 w 7027262"/>
              <a:gd name="connsiteY25" fmla="*/ 4869025 h 4869025"/>
              <a:gd name="connsiteX26" fmla="*/ 4216357 w 7027262"/>
              <a:gd name="connsiteY26" fmla="*/ 4869025 h 4869025"/>
              <a:gd name="connsiteX27" fmla="*/ 3630752 w 7027262"/>
              <a:gd name="connsiteY27" fmla="*/ 4869025 h 4869025"/>
              <a:gd name="connsiteX28" fmla="*/ 3185692 w 7027262"/>
              <a:gd name="connsiteY28" fmla="*/ 4869025 h 4869025"/>
              <a:gd name="connsiteX29" fmla="*/ 2529814 w 7027262"/>
              <a:gd name="connsiteY29" fmla="*/ 4869025 h 4869025"/>
              <a:gd name="connsiteX30" fmla="*/ 2084754 w 7027262"/>
              <a:gd name="connsiteY30" fmla="*/ 4869025 h 4869025"/>
              <a:gd name="connsiteX31" fmla="*/ 1428877 w 7027262"/>
              <a:gd name="connsiteY31" fmla="*/ 4869025 h 4869025"/>
              <a:gd name="connsiteX32" fmla="*/ 1054089 w 7027262"/>
              <a:gd name="connsiteY32" fmla="*/ 4869025 h 4869025"/>
              <a:gd name="connsiteX33" fmla="*/ 0 w 7027262"/>
              <a:gd name="connsiteY33" fmla="*/ 4869025 h 4869025"/>
              <a:gd name="connsiteX34" fmla="*/ 0 w 7027262"/>
              <a:gd name="connsiteY34" fmla="*/ 4425403 h 4869025"/>
              <a:gd name="connsiteX35" fmla="*/ 0 w 7027262"/>
              <a:gd name="connsiteY35" fmla="*/ 3787019 h 4869025"/>
              <a:gd name="connsiteX36" fmla="*/ 0 w 7027262"/>
              <a:gd name="connsiteY36" fmla="*/ 3294707 h 4869025"/>
              <a:gd name="connsiteX37" fmla="*/ 0 w 7027262"/>
              <a:gd name="connsiteY37" fmla="*/ 2656324 h 4869025"/>
              <a:gd name="connsiteX38" fmla="*/ 0 w 7027262"/>
              <a:gd name="connsiteY38" fmla="*/ 2212701 h 4869025"/>
              <a:gd name="connsiteX39" fmla="*/ 0 w 7027262"/>
              <a:gd name="connsiteY39" fmla="*/ 1817769 h 4869025"/>
              <a:gd name="connsiteX40" fmla="*/ 0 w 7027262"/>
              <a:gd name="connsiteY40" fmla="*/ 1422837 h 4869025"/>
              <a:gd name="connsiteX41" fmla="*/ 0 w 7027262"/>
              <a:gd name="connsiteY41" fmla="*/ 833144 h 4869025"/>
              <a:gd name="connsiteX42" fmla="*/ 0 w 7027262"/>
              <a:gd name="connsiteY42" fmla="*/ 0 h 486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027262" h="4869025" extrusionOk="0">
                <a:moveTo>
                  <a:pt x="0" y="0"/>
                </a:moveTo>
                <a:cubicBezTo>
                  <a:pt x="222449" y="-33456"/>
                  <a:pt x="396058" y="25232"/>
                  <a:pt x="515333" y="0"/>
                </a:cubicBezTo>
                <a:cubicBezTo>
                  <a:pt x="634608" y="-25232"/>
                  <a:pt x="706907" y="41608"/>
                  <a:pt x="890120" y="0"/>
                </a:cubicBezTo>
                <a:cubicBezTo>
                  <a:pt x="1073333" y="-41608"/>
                  <a:pt x="1382599" y="63941"/>
                  <a:pt x="1616270" y="0"/>
                </a:cubicBezTo>
                <a:cubicBezTo>
                  <a:pt x="1849941" y="-63941"/>
                  <a:pt x="1932980" y="53340"/>
                  <a:pt x="2131603" y="0"/>
                </a:cubicBezTo>
                <a:cubicBezTo>
                  <a:pt x="2330226" y="-53340"/>
                  <a:pt x="2475225" y="8810"/>
                  <a:pt x="2646935" y="0"/>
                </a:cubicBezTo>
                <a:cubicBezTo>
                  <a:pt x="2818645" y="-8810"/>
                  <a:pt x="3022031" y="62911"/>
                  <a:pt x="3373086" y="0"/>
                </a:cubicBezTo>
                <a:cubicBezTo>
                  <a:pt x="3724141" y="-62911"/>
                  <a:pt x="3694839" y="37669"/>
                  <a:pt x="3818146" y="0"/>
                </a:cubicBezTo>
                <a:cubicBezTo>
                  <a:pt x="3941453" y="-37669"/>
                  <a:pt x="4380330" y="70305"/>
                  <a:pt x="4544296" y="0"/>
                </a:cubicBezTo>
                <a:cubicBezTo>
                  <a:pt x="4708262" y="-70305"/>
                  <a:pt x="5096957" y="37255"/>
                  <a:pt x="5270447" y="0"/>
                </a:cubicBezTo>
                <a:cubicBezTo>
                  <a:pt x="5443937" y="-37255"/>
                  <a:pt x="5593640" y="30491"/>
                  <a:pt x="5856052" y="0"/>
                </a:cubicBezTo>
                <a:cubicBezTo>
                  <a:pt x="6118465" y="-30491"/>
                  <a:pt x="6689984" y="78646"/>
                  <a:pt x="7027262" y="0"/>
                </a:cubicBezTo>
                <a:cubicBezTo>
                  <a:pt x="7064386" y="194535"/>
                  <a:pt x="6981883" y="338941"/>
                  <a:pt x="7027262" y="492313"/>
                </a:cubicBezTo>
                <a:cubicBezTo>
                  <a:pt x="7072641" y="645685"/>
                  <a:pt x="6994219" y="732346"/>
                  <a:pt x="7027262" y="887245"/>
                </a:cubicBezTo>
                <a:cubicBezTo>
                  <a:pt x="7060305" y="1042144"/>
                  <a:pt x="6981721" y="1207399"/>
                  <a:pt x="7027262" y="1428247"/>
                </a:cubicBezTo>
                <a:cubicBezTo>
                  <a:pt x="7072803" y="1649095"/>
                  <a:pt x="7012473" y="1740483"/>
                  <a:pt x="7027262" y="1969250"/>
                </a:cubicBezTo>
                <a:cubicBezTo>
                  <a:pt x="7042051" y="2198017"/>
                  <a:pt x="7000570" y="2313743"/>
                  <a:pt x="7027262" y="2510253"/>
                </a:cubicBezTo>
                <a:cubicBezTo>
                  <a:pt x="7053954" y="2706763"/>
                  <a:pt x="6974840" y="2856651"/>
                  <a:pt x="7027262" y="3099946"/>
                </a:cubicBezTo>
                <a:cubicBezTo>
                  <a:pt x="7079684" y="3343241"/>
                  <a:pt x="7007682" y="3492002"/>
                  <a:pt x="7027262" y="3689639"/>
                </a:cubicBezTo>
                <a:cubicBezTo>
                  <a:pt x="7046842" y="3887276"/>
                  <a:pt x="6974276" y="3995234"/>
                  <a:pt x="7027262" y="4279332"/>
                </a:cubicBezTo>
                <a:cubicBezTo>
                  <a:pt x="7080248" y="4563430"/>
                  <a:pt x="7012313" y="4741147"/>
                  <a:pt x="7027262" y="4869025"/>
                </a:cubicBezTo>
                <a:cubicBezTo>
                  <a:pt x="6839810" y="4920195"/>
                  <a:pt x="6753901" y="4859388"/>
                  <a:pt x="6582202" y="4869025"/>
                </a:cubicBezTo>
                <a:cubicBezTo>
                  <a:pt x="6410503" y="4878662"/>
                  <a:pt x="6125078" y="4828825"/>
                  <a:pt x="5996597" y="4869025"/>
                </a:cubicBezTo>
                <a:cubicBezTo>
                  <a:pt x="5868117" y="4909225"/>
                  <a:pt x="5677417" y="4816979"/>
                  <a:pt x="5551537" y="4869025"/>
                </a:cubicBezTo>
                <a:cubicBezTo>
                  <a:pt x="5425657" y="4921071"/>
                  <a:pt x="5102341" y="4815126"/>
                  <a:pt x="4965932" y="4869025"/>
                </a:cubicBezTo>
                <a:cubicBezTo>
                  <a:pt x="4829524" y="4922924"/>
                  <a:pt x="4773439" y="4832072"/>
                  <a:pt x="4591145" y="4869025"/>
                </a:cubicBezTo>
                <a:cubicBezTo>
                  <a:pt x="4408851" y="4905978"/>
                  <a:pt x="4375011" y="4842950"/>
                  <a:pt x="4216357" y="4869025"/>
                </a:cubicBezTo>
                <a:cubicBezTo>
                  <a:pt x="4057703" y="4895100"/>
                  <a:pt x="3918145" y="4835807"/>
                  <a:pt x="3630752" y="4869025"/>
                </a:cubicBezTo>
                <a:cubicBezTo>
                  <a:pt x="3343359" y="4902243"/>
                  <a:pt x="3323837" y="4864987"/>
                  <a:pt x="3185692" y="4869025"/>
                </a:cubicBezTo>
                <a:cubicBezTo>
                  <a:pt x="3047547" y="4873063"/>
                  <a:pt x="2724798" y="4832848"/>
                  <a:pt x="2529814" y="4869025"/>
                </a:cubicBezTo>
                <a:cubicBezTo>
                  <a:pt x="2334830" y="4905202"/>
                  <a:pt x="2227446" y="4824526"/>
                  <a:pt x="2084754" y="4869025"/>
                </a:cubicBezTo>
                <a:cubicBezTo>
                  <a:pt x="1942062" y="4913524"/>
                  <a:pt x="1597746" y="4852098"/>
                  <a:pt x="1428877" y="4869025"/>
                </a:cubicBezTo>
                <a:cubicBezTo>
                  <a:pt x="1260008" y="4885952"/>
                  <a:pt x="1238596" y="4858017"/>
                  <a:pt x="1054089" y="4869025"/>
                </a:cubicBezTo>
                <a:cubicBezTo>
                  <a:pt x="869582" y="4880033"/>
                  <a:pt x="482600" y="4814640"/>
                  <a:pt x="0" y="4869025"/>
                </a:cubicBezTo>
                <a:cubicBezTo>
                  <a:pt x="-10279" y="4764031"/>
                  <a:pt x="24184" y="4613881"/>
                  <a:pt x="0" y="4425403"/>
                </a:cubicBezTo>
                <a:cubicBezTo>
                  <a:pt x="-24184" y="4236925"/>
                  <a:pt x="6889" y="4089197"/>
                  <a:pt x="0" y="3787019"/>
                </a:cubicBezTo>
                <a:cubicBezTo>
                  <a:pt x="-6889" y="3484841"/>
                  <a:pt x="53205" y="3488964"/>
                  <a:pt x="0" y="3294707"/>
                </a:cubicBezTo>
                <a:cubicBezTo>
                  <a:pt x="-53205" y="3100450"/>
                  <a:pt x="47996" y="2844617"/>
                  <a:pt x="0" y="2656324"/>
                </a:cubicBezTo>
                <a:cubicBezTo>
                  <a:pt x="-47996" y="2468031"/>
                  <a:pt x="9973" y="2374603"/>
                  <a:pt x="0" y="2212701"/>
                </a:cubicBezTo>
                <a:cubicBezTo>
                  <a:pt x="-9973" y="2050799"/>
                  <a:pt x="28300" y="1986992"/>
                  <a:pt x="0" y="1817769"/>
                </a:cubicBezTo>
                <a:cubicBezTo>
                  <a:pt x="-28300" y="1648546"/>
                  <a:pt x="46344" y="1603054"/>
                  <a:pt x="0" y="1422837"/>
                </a:cubicBezTo>
                <a:cubicBezTo>
                  <a:pt x="-46344" y="1242620"/>
                  <a:pt x="28113" y="962271"/>
                  <a:pt x="0" y="833144"/>
                </a:cubicBezTo>
                <a:cubicBezTo>
                  <a:pt x="-28113" y="704017"/>
                  <a:pt x="51535" y="31922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Causality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American Typewriter" panose="02090604020004020304" pitchFamily="18" charset="77"/>
              </a:rPr>
              <a:t>Ice-Cream </a:t>
            </a:r>
            <a:r>
              <a:rPr lang="en-US" sz="2800" b="1" dirty="0">
                <a:solidFill>
                  <a:srgbClr val="00B050"/>
                </a:solidFill>
                <a:latin typeface=""/>
              </a:rPr>
              <a:t>⟿ </a:t>
            </a:r>
            <a:r>
              <a:rPr lang="en-US" sz="2800" dirty="0">
                <a:latin typeface="American Typewriter" panose="02090604020004020304" pitchFamily="18" charset="77"/>
              </a:rPr>
              <a:t>Shark Attacks?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American Typewriter" panose="02090604020004020304" pitchFamily="18" charset="77"/>
              </a:rPr>
              <a:t>Economic Growth </a:t>
            </a:r>
            <a:r>
              <a:rPr lang="en-US" sz="2800" b="1" dirty="0">
                <a:solidFill>
                  <a:srgbClr val="00B050"/>
                </a:solidFill>
                <a:latin typeface=""/>
              </a:rPr>
              <a:t>⟿ </a:t>
            </a:r>
            <a:r>
              <a:rPr lang="en-US" sz="2800" dirty="0">
                <a:latin typeface="American Typewriter" panose="02090604020004020304" pitchFamily="18" charset="77"/>
              </a:rPr>
              <a:t>Democracy?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American Typewriter" panose="02090604020004020304" pitchFamily="18" charset="77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Huge Progress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Quasi-Experiments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Causal Graphs: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     </a:t>
            </a:r>
            <a:r>
              <a:rPr lang="en-US" sz="2800" dirty="0">
                <a:latin typeface=""/>
              </a:rPr>
              <a:t>Account  for Alternatives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Causality as Missing Data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Main Factor of CI success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Medical Studies!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25828-BA5A-36E7-B7A2-C2BBA8AF212A}"/>
              </a:ext>
            </a:extLst>
          </p:cNvPr>
          <p:cNvSpPr txBox="1"/>
          <p:nvPr/>
        </p:nvSpPr>
        <p:spPr>
          <a:xfrm>
            <a:off x="267156" y="915036"/>
            <a:ext cx="6362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How do we know: 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X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⟿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Y, not Y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⟿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X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?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09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11142062" cy="707886"/>
          </a:xfrm>
          <a:custGeom>
            <a:avLst/>
            <a:gdLst>
              <a:gd name="connsiteX0" fmla="*/ 0 w 11142062"/>
              <a:gd name="connsiteY0" fmla="*/ 0 h 707886"/>
              <a:gd name="connsiteX1" fmla="*/ 475004 w 11142062"/>
              <a:gd name="connsiteY1" fmla="*/ 0 h 707886"/>
              <a:gd name="connsiteX2" fmla="*/ 727166 w 11142062"/>
              <a:gd name="connsiteY2" fmla="*/ 0 h 707886"/>
              <a:gd name="connsiteX3" fmla="*/ 1536432 w 11142062"/>
              <a:gd name="connsiteY3" fmla="*/ 0 h 707886"/>
              <a:gd name="connsiteX4" fmla="*/ 2011435 w 11142062"/>
              <a:gd name="connsiteY4" fmla="*/ 0 h 707886"/>
              <a:gd name="connsiteX5" fmla="*/ 2486439 w 11142062"/>
              <a:gd name="connsiteY5" fmla="*/ 0 h 707886"/>
              <a:gd name="connsiteX6" fmla="*/ 3295705 w 11142062"/>
              <a:gd name="connsiteY6" fmla="*/ 0 h 707886"/>
              <a:gd name="connsiteX7" fmla="*/ 3659288 w 11142062"/>
              <a:gd name="connsiteY7" fmla="*/ 0 h 707886"/>
              <a:gd name="connsiteX8" fmla="*/ 4468553 w 11142062"/>
              <a:gd name="connsiteY8" fmla="*/ 0 h 707886"/>
              <a:gd name="connsiteX9" fmla="*/ 5277819 w 11142062"/>
              <a:gd name="connsiteY9" fmla="*/ 0 h 707886"/>
              <a:gd name="connsiteX10" fmla="*/ 5864243 w 11142062"/>
              <a:gd name="connsiteY10" fmla="*/ 0 h 707886"/>
              <a:gd name="connsiteX11" fmla="*/ 6673509 w 11142062"/>
              <a:gd name="connsiteY11" fmla="*/ 0 h 707886"/>
              <a:gd name="connsiteX12" fmla="*/ 7148512 w 11142062"/>
              <a:gd name="connsiteY12" fmla="*/ 0 h 707886"/>
              <a:gd name="connsiteX13" fmla="*/ 7623516 w 11142062"/>
              <a:gd name="connsiteY13" fmla="*/ 0 h 707886"/>
              <a:gd name="connsiteX14" fmla="*/ 8321361 w 11142062"/>
              <a:gd name="connsiteY14" fmla="*/ 0 h 707886"/>
              <a:gd name="connsiteX15" fmla="*/ 8796365 w 11142062"/>
              <a:gd name="connsiteY15" fmla="*/ 0 h 707886"/>
              <a:gd name="connsiteX16" fmla="*/ 9605630 w 11142062"/>
              <a:gd name="connsiteY16" fmla="*/ 0 h 707886"/>
              <a:gd name="connsiteX17" fmla="*/ 10414896 w 11142062"/>
              <a:gd name="connsiteY17" fmla="*/ 0 h 707886"/>
              <a:gd name="connsiteX18" fmla="*/ 11142062 w 11142062"/>
              <a:gd name="connsiteY18" fmla="*/ 0 h 707886"/>
              <a:gd name="connsiteX19" fmla="*/ 11142062 w 11142062"/>
              <a:gd name="connsiteY19" fmla="*/ 346864 h 707886"/>
              <a:gd name="connsiteX20" fmla="*/ 11142062 w 11142062"/>
              <a:gd name="connsiteY20" fmla="*/ 707886 h 707886"/>
              <a:gd name="connsiteX21" fmla="*/ 10778479 w 11142062"/>
              <a:gd name="connsiteY21" fmla="*/ 707886 h 707886"/>
              <a:gd name="connsiteX22" fmla="*/ 10192055 w 11142062"/>
              <a:gd name="connsiteY22" fmla="*/ 707886 h 707886"/>
              <a:gd name="connsiteX23" fmla="*/ 9828472 w 11142062"/>
              <a:gd name="connsiteY23" fmla="*/ 707886 h 707886"/>
              <a:gd name="connsiteX24" fmla="*/ 9242047 w 11142062"/>
              <a:gd name="connsiteY24" fmla="*/ 707886 h 707886"/>
              <a:gd name="connsiteX25" fmla="*/ 8989885 w 11142062"/>
              <a:gd name="connsiteY25" fmla="*/ 707886 h 707886"/>
              <a:gd name="connsiteX26" fmla="*/ 8737722 w 11142062"/>
              <a:gd name="connsiteY26" fmla="*/ 707886 h 707886"/>
              <a:gd name="connsiteX27" fmla="*/ 8151298 w 11142062"/>
              <a:gd name="connsiteY27" fmla="*/ 707886 h 707886"/>
              <a:gd name="connsiteX28" fmla="*/ 7787715 w 11142062"/>
              <a:gd name="connsiteY28" fmla="*/ 707886 h 707886"/>
              <a:gd name="connsiteX29" fmla="*/ 7089870 w 11142062"/>
              <a:gd name="connsiteY29" fmla="*/ 707886 h 707886"/>
              <a:gd name="connsiteX30" fmla="*/ 6726287 w 11142062"/>
              <a:gd name="connsiteY30" fmla="*/ 707886 h 707886"/>
              <a:gd name="connsiteX31" fmla="*/ 6028442 w 11142062"/>
              <a:gd name="connsiteY31" fmla="*/ 707886 h 707886"/>
              <a:gd name="connsiteX32" fmla="*/ 5776280 w 11142062"/>
              <a:gd name="connsiteY32" fmla="*/ 707886 h 707886"/>
              <a:gd name="connsiteX33" fmla="*/ 5078435 w 11142062"/>
              <a:gd name="connsiteY33" fmla="*/ 707886 h 707886"/>
              <a:gd name="connsiteX34" fmla="*/ 4714851 w 11142062"/>
              <a:gd name="connsiteY34" fmla="*/ 707886 h 707886"/>
              <a:gd name="connsiteX35" fmla="*/ 4462689 w 11142062"/>
              <a:gd name="connsiteY35" fmla="*/ 707886 h 707886"/>
              <a:gd name="connsiteX36" fmla="*/ 4099106 w 11142062"/>
              <a:gd name="connsiteY36" fmla="*/ 707886 h 707886"/>
              <a:gd name="connsiteX37" fmla="*/ 3401261 w 11142062"/>
              <a:gd name="connsiteY37" fmla="*/ 707886 h 707886"/>
              <a:gd name="connsiteX38" fmla="*/ 3037678 w 11142062"/>
              <a:gd name="connsiteY38" fmla="*/ 707886 h 707886"/>
              <a:gd name="connsiteX39" fmla="*/ 2785516 w 11142062"/>
              <a:gd name="connsiteY39" fmla="*/ 707886 h 707886"/>
              <a:gd name="connsiteX40" fmla="*/ 2421932 w 11142062"/>
              <a:gd name="connsiteY40" fmla="*/ 707886 h 707886"/>
              <a:gd name="connsiteX41" fmla="*/ 1946929 w 11142062"/>
              <a:gd name="connsiteY41" fmla="*/ 707886 h 707886"/>
              <a:gd name="connsiteX42" fmla="*/ 1360504 w 11142062"/>
              <a:gd name="connsiteY42" fmla="*/ 707886 h 707886"/>
              <a:gd name="connsiteX43" fmla="*/ 996921 w 11142062"/>
              <a:gd name="connsiteY43" fmla="*/ 707886 h 707886"/>
              <a:gd name="connsiteX44" fmla="*/ 0 w 11142062"/>
              <a:gd name="connsiteY44" fmla="*/ 707886 h 707886"/>
              <a:gd name="connsiteX45" fmla="*/ 0 w 11142062"/>
              <a:gd name="connsiteY45" fmla="*/ 353943 h 707886"/>
              <a:gd name="connsiteX46" fmla="*/ 0 w 11142062"/>
              <a:gd name="connsiteY4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142062" h="707886" extrusionOk="0">
                <a:moveTo>
                  <a:pt x="0" y="0"/>
                </a:moveTo>
                <a:cubicBezTo>
                  <a:pt x="236885" y="-8267"/>
                  <a:pt x="328531" y="49050"/>
                  <a:pt x="475004" y="0"/>
                </a:cubicBezTo>
                <a:cubicBezTo>
                  <a:pt x="621477" y="-49050"/>
                  <a:pt x="654402" y="8950"/>
                  <a:pt x="727166" y="0"/>
                </a:cubicBezTo>
                <a:cubicBezTo>
                  <a:pt x="799930" y="-8950"/>
                  <a:pt x="1357036" y="24810"/>
                  <a:pt x="1536432" y="0"/>
                </a:cubicBezTo>
                <a:cubicBezTo>
                  <a:pt x="1715828" y="-24810"/>
                  <a:pt x="1892794" y="30746"/>
                  <a:pt x="2011435" y="0"/>
                </a:cubicBezTo>
                <a:cubicBezTo>
                  <a:pt x="2130076" y="-30746"/>
                  <a:pt x="2313190" y="36676"/>
                  <a:pt x="2486439" y="0"/>
                </a:cubicBezTo>
                <a:cubicBezTo>
                  <a:pt x="2659688" y="-36676"/>
                  <a:pt x="2929390" y="19251"/>
                  <a:pt x="3295705" y="0"/>
                </a:cubicBezTo>
                <a:cubicBezTo>
                  <a:pt x="3662020" y="-19251"/>
                  <a:pt x="3483995" y="39228"/>
                  <a:pt x="3659288" y="0"/>
                </a:cubicBezTo>
                <a:cubicBezTo>
                  <a:pt x="3834581" y="-39228"/>
                  <a:pt x="4219933" y="84412"/>
                  <a:pt x="4468553" y="0"/>
                </a:cubicBezTo>
                <a:cubicBezTo>
                  <a:pt x="4717174" y="-84412"/>
                  <a:pt x="5032357" y="3355"/>
                  <a:pt x="5277819" y="0"/>
                </a:cubicBezTo>
                <a:cubicBezTo>
                  <a:pt x="5523281" y="-3355"/>
                  <a:pt x="5614337" y="66527"/>
                  <a:pt x="5864243" y="0"/>
                </a:cubicBezTo>
                <a:cubicBezTo>
                  <a:pt x="6114149" y="-66527"/>
                  <a:pt x="6501377" y="19511"/>
                  <a:pt x="6673509" y="0"/>
                </a:cubicBezTo>
                <a:cubicBezTo>
                  <a:pt x="6845641" y="-19511"/>
                  <a:pt x="7024689" y="4394"/>
                  <a:pt x="7148512" y="0"/>
                </a:cubicBezTo>
                <a:cubicBezTo>
                  <a:pt x="7272335" y="-4394"/>
                  <a:pt x="7394960" y="3472"/>
                  <a:pt x="7623516" y="0"/>
                </a:cubicBezTo>
                <a:cubicBezTo>
                  <a:pt x="7852072" y="-3472"/>
                  <a:pt x="8011509" y="4735"/>
                  <a:pt x="8321361" y="0"/>
                </a:cubicBezTo>
                <a:cubicBezTo>
                  <a:pt x="8631213" y="-4735"/>
                  <a:pt x="8688476" y="20982"/>
                  <a:pt x="8796365" y="0"/>
                </a:cubicBezTo>
                <a:cubicBezTo>
                  <a:pt x="8904254" y="-20982"/>
                  <a:pt x="9231425" y="88325"/>
                  <a:pt x="9605630" y="0"/>
                </a:cubicBezTo>
                <a:cubicBezTo>
                  <a:pt x="9979836" y="-88325"/>
                  <a:pt x="10198483" y="83300"/>
                  <a:pt x="10414896" y="0"/>
                </a:cubicBezTo>
                <a:cubicBezTo>
                  <a:pt x="10631309" y="-83300"/>
                  <a:pt x="10942738" y="19840"/>
                  <a:pt x="11142062" y="0"/>
                </a:cubicBezTo>
                <a:cubicBezTo>
                  <a:pt x="11178343" y="70859"/>
                  <a:pt x="11135269" y="193444"/>
                  <a:pt x="11142062" y="346864"/>
                </a:cubicBezTo>
                <a:cubicBezTo>
                  <a:pt x="11148855" y="500284"/>
                  <a:pt x="11138821" y="584232"/>
                  <a:pt x="11142062" y="707886"/>
                </a:cubicBezTo>
                <a:cubicBezTo>
                  <a:pt x="11053363" y="743466"/>
                  <a:pt x="10851606" y="694403"/>
                  <a:pt x="10778479" y="707886"/>
                </a:cubicBezTo>
                <a:cubicBezTo>
                  <a:pt x="10705352" y="721369"/>
                  <a:pt x="10474255" y="684473"/>
                  <a:pt x="10192055" y="707886"/>
                </a:cubicBezTo>
                <a:cubicBezTo>
                  <a:pt x="9909855" y="731299"/>
                  <a:pt x="9913272" y="705202"/>
                  <a:pt x="9828472" y="707886"/>
                </a:cubicBezTo>
                <a:cubicBezTo>
                  <a:pt x="9743672" y="710570"/>
                  <a:pt x="9418487" y="669022"/>
                  <a:pt x="9242047" y="707886"/>
                </a:cubicBezTo>
                <a:cubicBezTo>
                  <a:pt x="9065608" y="746750"/>
                  <a:pt x="9085088" y="693717"/>
                  <a:pt x="8989885" y="707886"/>
                </a:cubicBezTo>
                <a:cubicBezTo>
                  <a:pt x="8894682" y="722055"/>
                  <a:pt x="8842822" y="678058"/>
                  <a:pt x="8737722" y="707886"/>
                </a:cubicBezTo>
                <a:cubicBezTo>
                  <a:pt x="8632622" y="737714"/>
                  <a:pt x="8321839" y="674097"/>
                  <a:pt x="8151298" y="707886"/>
                </a:cubicBezTo>
                <a:cubicBezTo>
                  <a:pt x="7980757" y="741675"/>
                  <a:pt x="7896370" y="700477"/>
                  <a:pt x="7787715" y="707886"/>
                </a:cubicBezTo>
                <a:cubicBezTo>
                  <a:pt x="7679060" y="715295"/>
                  <a:pt x="7403093" y="699530"/>
                  <a:pt x="7089870" y="707886"/>
                </a:cubicBezTo>
                <a:cubicBezTo>
                  <a:pt x="6776648" y="716242"/>
                  <a:pt x="6889925" y="697832"/>
                  <a:pt x="6726287" y="707886"/>
                </a:cubicBezTo>
                <a:cubicBezTo>
                  <a:pt x="6562649" y="717940"/>
                  <a:pt x="6217455" y="670045"/>
                  <a:pt x="6028442" y="707886"/>
                </a:cubicBezTo>
                <a:cubicBezTo>
                  <a:pt x="5839430" y="745727"/>
                  <a:pt x="5894820" y="688777"/>
                  <a:pt x="5776280" y="707886"/>
                </a:cubicBezTo>
                <a:cubicBezTo>
                  <a:pt x="5657740" y="726995"/>
                  <a:pt x="5339169" y="696138"/>
                  <a:pt x="5078435" y="707886"/>
                </a:cubicBezTo>
                <a:cubicBezTo>
                  <a:pt x="4817702" y="719634"/>
                  <a:pt x="4823844" y="699904"/>
                  <a:pt x="4714851" y="707886"/>
                </a:cubicBezTo>
                <a:cubicBezTo>
                  <a:pt x="4605858" y="715868"/>
                  <a:pt x="4576075" y="696066"/>
                  <a:pt x="4462689" y="707886"/>
                </a:cubicBezTo>
                <a:cubicBezTo>
                  <a:pt x="4349303" y="719706"/>
                  <a:pt x="4266087" y="666732"/>
                  <a:pt x="4099106" y="707886"/>
                </a:cubicBezTo>
                <a:cubicBezTo>
                  <a:pt x="3932125" y="749040"/>
                  <a:pt x="3596615" y="653946"/>
                  <a:pt x="3401261" y="707886"/>
                </a:cubicBezTo>
                <a:cubicBezTo>
                  <a:pt x="3205908" y="761826"/>
                  <a:pt x="3191523" y="680098"/>
                  <a:pt x="3037678" y="707886"/>
                </a:cubicBezTo>
                <a:cubicBezTo>
                  <a:pt x="2883833" y="735674"/>
                  <a:pt x="2891067" y="681999"/>
                  <a:pt x="2785516" y="707886"/>
                </a:cubicBezTo>
                <a:cubicBezTo>
                  <a:pt x="2679965" y="733773"/>
                  <a:pt x="2573132" y="672634"/>
                  <a:pt x="2421932" y="707886"/>
                </a:cubicBezTo>
                <a:cubicBezTo>
                  <a:pt x="2270732" y="743138"/>
                  <a:pt x="2096995" y="652670"/>
                  <a:pt x="1946929" y="707886"/>
                </a:cubicBezTo>
                <a:cubicBezTo>
                  <a:pt x="1796863" y="763102"/>
                  <a:pt x="1568693" y="668055"/>
                  <a:pt x="1360504" y="707886"/>
                </a:cubicBezTo>
                <a:cubicBezTo>
                  <a:pt x="1152315" y="747717"/>
                  <a:pt x="1088829" y="703706"/>
                  <a:pt x="996921" y="707886"/>
                </a:cubicBezTo>
                <a:cubicBezTo>
                  <a:pt x="905013" y="712066"/>
                  <a:pt x="348915" y="629187"/>
                  <a:pt x="0" y="707886"/>
                </a:cubicBezTo>
                <a:cubicBezTo>
                  <a:pt x="-34102" y="544484"/>
                  <a:pt x="23680" y="451278"/>
                  <a:pt x="0" y="353943"/>
                </a:cubicBezTo>
                <a:cubicBezTo>
                  <a:pt x="-23680" y="256608"/>
                  <a:pt x="24930" y="127397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Social Inquiry Challenges: </a:t>
            </a:r>
            <a:r>
              <a:rPr lang="en-US" sz="4000" u="sng" dirty="0">
                <a:latin typeface=""/>
              </a:rPr>
              <a:t>Causality</a:t>
            </a:r>
            <a:r>
              <a:rPr lang="en-US" sz="4000" dirty="0">
                <a:latin typeface=""/>
              </a:rPr>
              <a:t> &amp;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E4F91-88A4-89F5-5275-B336F258F023}"/>
              </a:ext>
            </a:extLst>
          </p:cNvPr>
          <p:cNvSpPr txBox="1"/>
          <p:nvPr/>
        </p:nvSpPr>
        <p:spPr>
          <a:xfrm>
            <a:off x="0" y="1406409"/>
            <a:ext cx="7027262" cy="4869025"/>
          </a:xfrm>
          <a:custGeom>
            <a:avLst/>
            <a:gdLst>
              <a:gd name="connsiteX0" fmla="*/ 0 w 7027262"/>
              <a:gd name="connsiteY0" fmla="*/ 0 h 4869025"/>
              <a:gd name="connsiteX1" fmla="*/ 515333 w 7027262"/>
              <a:gd name="connsiteY1" fmla="*/ 0 h 4869025"/>
              <a:gd name="connsiteX2" fmla="*/ 890120 w 7027262"/>
              <a:gd name="connsiteY2" fmla="*/ 0 h 4869025"/>
              <a:gd name="connsiteX3" fmla="*/ 1616270 w 7027262"/>
              <a:gd name="connsiteY3" fmla="*/ 0 h 4869025"/>
              <a:gd name="connsiteX4" fmla="*/ 2131603 w 7027262"/>
              <a:gd name="connsiteY4" fmla="*/ 0 h 4869025"/>
              <a:gd name="connsiteX5" fmla="*/ 2646935 w 7027262"/>
              <a:gd name="connsiteY5" fmla="*/ 0 h 4869025"/>
              <a:gd name="connsiteX6" fmla="*/ 3373086 w 7027262"/>
              <a:gd name="connsiteY6" fmla="*/ 0 h 4869025"/>
              <a:gd name="connsiteX7" fmla="*/ 3818146 w 7027262"/>
              <a:gd name="connsiteY7" fmla="*/ 0 h 4869025"/>
              <a:gd name="connsiteX8" fmla="*/ 4544296 w 7027262"/>
              <a:gd name="connsiteY8" fmla="*/ 0 h 4869025"/>
              <a:gd name="connsiteX9" fmla="*/ 5270447 w 7027262"/>
              <a:gd name="connsiteY9" fmla="*/ 0 h 4869025"/>
              <a:gd name="connsiteX10" fmla="*/ 5856052 w 7027262"/>
              <a:gd name="connsiteY10" fmla="*/ 0 h 4869025"/>
              <a:gd name="connsiteX11" fmla="*/ 7027262 w 7027262"/>
              <a:gd name="connsiteY11" fmla="*/ 0 h 4869025"/>
              <a:gd name="connsiteX12" fmla="*/ 7027262 w 7027262"/>
              <a:gd name="connsiteY12" fmla="*/ 492313 h 4869025"/>
              <a:gd name="connsiteX13" fmla="*/ 7027262 w 7027262"/>
              <a:gd name="connsiteY13" fmla="*/ 887245 h 4869025"/>
              <a:gd name="connsiteX14" fmla="*/ 7027262 w 7027262"/>
              <a:gd name="connsiteY14" fmla="*/ 1428247 h 4869025"/>
              <a:gd name="connsiteX15" fmla="*/ 7027262 w 7027262"/>
              <a:gd name="connsiteY15" fmla="*/ 1969250 h 4869025"/>
              <a:gd name="connsiteX16" fmla="*/ 7027262 w 7027262"/>
              <a:gd name="connsiteY16" fmla="*/ 2510253 h 4869025"/>
              <a:gd name="connsiteX17" fmla="*/ 7027262 w 7027262"/>
              <a:gd name="connsiteY17" fmla="*/ 3099946 h 4869025"/>
              <a:gd name="connsiteX18" fmla="*/ 7027262 w 7027262"/>
              <a:gd name="connsiteY18" fmla="*/ 3689639 h 4869025"/>
              <a:gd name="connsiteX19" fmla="*/ 7027262 w 7027262"/>
              <a:gd name="connsiteY19" fmla="*/ 4279332 h 4869025"/>
              <a:gd name="connsiteX20" fmla="*/ 7027262 w 7027262"/>
              <a:gd name="connsiteY20" fmla="*/ 4869025 h 4869025"/>
              <a:gd name="connsiteX21" fmla="*/ 6582202 w 7027262"/>
              <a:gd name="connsiteY21" fmla="*/ 4869025 h 4869025"/>
              <a:gd name="connsiteX22" fmla="*/ 5996597 w 7027262"/>
              <a:gd name="connsiteY22" fmla="*/ 4869025 h 4869025"/>
              <a:gd name="connsiteX23" fmla="*/ 5551537 w 7027262"/>
              <a:gd name="connsiteY23" fmla="*/ 4869025 h 4869025"/>
              <a:gd name="connsiteX24" fmla="*/ 4965932 w 7027262"/>
              <a:gd name="connsiteY24" fmla="*/ 4869025 h 4869025"/>
              <a:gd name="connsiteX25" fmla="*/ 4591145 w 7027262"/>
              <a:gd name="connsiteY25" fmla="*/ 4869025 h 4869025"/>
              <a:gd name="connsiteX26" fmla="*/ 4216357 w 7027262"/>
              <a:gd name="connsiteY26" fmla="*/ 4869025 h 4869025"/>
              <a:gd name="connsiteX27" fmla="*/ 3630752 w 7027262"/>
              <a:gd name="connsiteY27" fmla="*/ 4869025 h 4869025"/>
              <a:gd name="connsiteX28" fmla="*/ 3185692 w 7027262"/>
              <a:gd name="connsiteY28" fmla="*/ 4869025 h 4869025"/>
              <a:gd name="connsiteX29" fmla="*/ 2529814 w 7027262"/>
              <a:gd name="connsiteY29" fmla="*/ 4869025 h 4869025"/>
              <a:gd name="connsiteX30" fmla="*/ 2084754 w 7027262"/>
              <a:gd name="connsiteY30" fmla="*/ 4869025 h 4869025"/>
              <a:gd name="connsiteX31" fmla="*/ 1428877 w 7027262"/>
              <a:gd name="connsiteY31" fmla="*/ 4869025 h 4869025"/>
              <a:gd name="connsiteX32" fmla="*/ 1054089 w 7027262"/>
              <a:gd name="connsiteY32" fmla="*/ 4869025 h 4869025"/>
              <a:gd name="connsiteX33" fmla="*/ 0 w 7027262"/>
              <a:gd name="connsiteY33" fmla="*/ 4869025 h 4869025"/>
              <a:gd name="connsiteX34" fmla="*/ 0 w 7027262"/>
              <a:gd name="connsiteY34" fmla="*/ 4425403 h 4869025"/>
              <a:gd name="connsiteX35" fmla="*/ 0 w 7027262"/>
              <a:gd name="connsiteY35" fmla="*/ 3787019 h 4869025"/>
              <a:gd name="connsiteX36" fmla="*/ 0 w 7027262"/>
              <a:gd name="connsiteY36" fmla="*/ 3294707 h 4869025"/>
              <a:gd name="connsiteX37" fmla="*/ 0 w 7027262"/>
              <a:gd name="connsiteY37" fmla="*/ 2656324 h 4869025"/>
              <a:gd name="connsiteX38" fmla="*/ 0 w 7027262"/>
              <a:gd name="connsiteY38" fmla="*/ 2212701 h 4869025"/>
              <a:gd name="connsiteX39" fmla="*/ 0 w 7027262"/>
              <a:gd name="connsiteY39" fmla="*/ 1817769 h 4869025"/>
              <a:gd name="connsiteX40" fmla="*/ 0 w 7027262"/>
              <a:gd name="connsiteY40" fmla="*/ 1422837 h 4869025"/>
              <a:gd name="connsiteX41" fmla="*/ 0 w 7027262"/>
              <a:gd name="connsiteY41" fmla="*/ 833144 h 4869025"/>
              <a:gd name="connsiteX42" fmla="*/ 0 w 7027262"/>
              <a:gd name="connsiteY42" fmla="*/ 0 h 486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027262" h="4869025" extrusionOk="0">
                <a:moveTo>
                  <a:pt x="0" y="0"/>
                </a:moveTo>
                <a:cubicBezTo>
                  <a:pt x="222449" y="-33456"/>
                  <a:pt x="396058" y="25232"/>
                  <a:pt x="515333" y="0"/>
                </a:cubicBezTo>
                <a:cubicBezTo>
                  <a:pt x="634608" y="-25232"/>
                  <a:pt x="706907" y="41608"/>
                  <a:pt x="890120" y="0"/>
                </a:cubicBezTo>
                <a:cubicBezTo>
                  <a:pt x="1073333" y="-41608"/>
                  <a:pt x="1382599" y="63941"/>
                  <a:pt x="1616270" y="0"/>
                </a:cubicBezTo>
                <a:cubicBezTo>
                  <a:pt x="1849941" y="-63941"/>
                  <a:pt x="1932980" y="53340"/>
                  <a:pt x="2131603" y="0"/>
                </a:cubicBezTo>
                <a:cubicBezTo>
                  <a:pt x="2330226" y="-53340"/>
                  <a:pt x="2475225" y="8810"/>
                  <a:pt x="2646935" y="0"/>
                </a:cubicBezTo>
                <a:cubicBezTo>
                  <a:pt x="2818645" y="-8810"/>
                  <a:pt x="3022031" y="62911"/>
                  <a:pt x="3373086" y="0"/>
                </a:cubicBezTo>
                <a:cubicBezTo>
                  <a:pt x="3724141" y="-62911"/>
                  <a:pt x="3694839" y="37669"/>
                  <a:pt x="3818146" y="0"/>
                </a:cubicBezTo>
                <a:cubicBezTo>
                  <a:pt x="3941453" y="-37669"/>
                  <a:pt x="4380330" y="70305"/>
                  <a:pt x="4544296" y="0"/>
                </a:cubicBezTo>
                <a:cubicBezTo>
                  <a:pt x="4708262" y="-70305"/>
                  <a:pt x="5096957" y="37255"/>
                  <a:pt x="5270447" y="0"/>
                </a:cubicBezTo>
                <a:cubicBezTo>
                  <a:pt x="5443937" y="-37255"/>
                  <a:pt x="5593640" y="30491"/>
                  <a:pt x="5856052" y="0"/>
                </a:cubicBezTo>
                <a:cubicBezTo>
                  <a:pt x="6118465" y="-30491"/>
                  <a:pt x="6689984" y="78646"/>
                  <a:pt x="7027262" y="0"/>
                </a:cubicBezTo>
                <a:cubicBezTo>
                  <a:pt x="7064386" y="194535"/>
                  <a:pt x="6981883" y="338941"/>
                  <a:pt x="7027262" y="492313"/>
                </a:cubicBezTo>
                <a:cubicBezTo>
                  <a:pt x="7072641" y="645685"/>
                  <a:pt x="6994219" y="732346"/>
                  <a:pt x="7027262" y="887245"/>
                </a:cubicBezTo>
                <a:cubicBezTo>
                  <a:pt x="7060305" y="1042144"/>
                  <a:pt x="6981721" y="1207399"/>
                  <a:pt x="7027262" y="1428247"/>
                </a:cubicBezTo>
                <a:cubicBezTo>
                  <a:pt x="7072803" y="1649095"/>
                  <a:pt x="7012473" y="1740483"/>
                  <a:pt x="7027262" y="1969250"/>
                </a:cubicBezTo>
                <a:cubicBezTo>
                  <a:pt x="7042051" y="2198017"/>
                  <a:pt x="7000570" y="2313743"/>
                  <a:pt x="7027262" y="2510253"/>
                </a:cubicBezTo>
                <a:cubicBezTo>
                  <a:pt x="7053954" y="2706763"/>
                  <a:pt x="6974840" y="2856651"/>
                  <a:pt x="7027262" y="3099946"/>
                </a:cubicBezTo>
                <a:cubicBezTo>
                  <a:pt x="7079684" y="3343241"/>
                  <a:pt x="7007682" y="3492002"/>
                  <a:pt x="7027262" y="3689639"/>
                </a:cubicBezTo>
                <a:cubicBezTo>
                  <a:pt x="7046842" y="3887276"/>
                  <a:pt x="6974276" y="3995234"/>
                  <a:pt x="7027262" y="4279332"/>
                </a:cubicBezTo>
                <a:cubicBezTo>
                  <a:pt x="7080248" y="4563430"/>
                  <a:pt x="7012313" y="4741147"/>
                  <a:pt x="7027262" y="4869025"/>
                </a:cubicBezTo>
                <a:cubicBezTo>
                  <a:pt x="6839810" y="4920195"/>
                  <a:pt x="6753901" y="4859388"/>
                  <a:pt x="6582202" y="4869025"/>
                </a:cubicBezTo>
                <a:cubicBezTo>
                  <a:pt x="6410503" y="4878662"/>
                  <a:pt x="6125078" y="4828825"/>
                  <a:pt x="5996597" y="4869025"/>
                </a:cubicBezTo>
                <a:cubicBezTo>
                  <a:pt x="5868117" y="4909225"/>
                  <a:pt x="5677417" y="4816979"/>
                  <a:pt x="5551537" y="4869025"/>
                </a:cubicBezTo>
                <a:cubicBezTo>
                  <a:pt x="5425657" y="4921071"/>
                  <a:pt x="5102341" y="4815126"/>
                  <a:pt x="4965932" y="4869025"/>
                </a:cubicBezTo>
                <a:cubicBezTo>
                  <a:pt x="4829524" y="4922924"/>
                  <a:pt x="4773439" y="4832072"/>
                  <a:pt x="4591145" y="4869025"/>
                </a:cubicBezTo>
                <a:cubicBezTo>
                  <a:pt x="4408851" y="4905978"/>
                  <a:pt x="4375011" y="4842950"/>
                  <a:pt x="4216357" y="4869025"/>
                </a:cubicBezTo>
                <a:cubicBezTo>
                  <a:pt x="4057703" y="4895100"/>
                  <a:pt x="3918145" y="4835807"/>
                  <a:pt x="3630752" y="4869025"/>
                </a:cubicBezTo>
                <a:cubicBezTo>
                  <a:pt x="3343359" y="4902243"/>
                  <a:pt x="3323837" y="4864987"/>
                  <a:pt x="3185692" y="4869025"/>
                </a:cubicBezTo>
                <a:cubicBezTo>
                  <a:pt x="3047547" y="4873063"/>
                  <a:pt x="2724798" y="4832848"/>
                  <a:pt x="2529814" y="4869025"/>
                </a:cubicBezTo>
                <a:cubicBezTo>
                  <a:pt x="2334830" y="4905202"/>
                  <a:pt x="2227446" y="4824526"/>
                  <a:pt x="2084754" y="4869025"/>
                </a:cubicBezTo>
                <a:cubicBezTo>
                  <a:pt x="1942062" y="4913524"/>
                  <a:pt x="1597746" y="4852098"/>
                  <a:pt x="1428877" y="4869025"/>
                </a:cubicBezTo>
                <a:cubicBezTo>
                  <a:pt x="1260008" y="4885952"/>
                  <a:pt x="1238596" y="4858017"/>
                  <a:pt x="1054089" y="4869025"/>
                </a:cubicBezTo>
                <a:cubicBezTo>
                  <a:pt x="869582" y="4880033"/>
                  <a:pt x="482600" y="4814640"/>
                  <a:pt x="0" y="4869025"/>
                </a:cubicBezTo>
                <a:cubicBezTo>
                  <a:pt x="-10279" y="4764031"/>
                  <a:pt x="24184" y="4613881"/>
                  <a:pt x="0" y="4425403"/>
                </a:cubicBezTo>
                <a:cubicBezTo>
                  <a:pt x="-24184" y="4236925"/>
                  <a:pt x="6889" y="4089197"/>
                  <a:pt x="0" y="3787019"/>
                </a:cubicBezTo>
                <a:cubicBezTo>
                  <a:pt x="-6889" y="3484841"/>
                  <a:pt x="53205" y="3488964"/>
                  <a:pt x="0" y="3294707"/>
                </a:cubicBezTo>
                <a:cubicBezTo>
                  <a:pt x="-53205" y="3100450"/>
                  <a:pt x="47996" y="2844617"/>
                  <a:pt x="0" y="2656324"/>
                </a:cubicBezTo>
                <a:cubicBezTo>
                  <a:pt x="-47996" y="2468031"/>
                  <a:pt x="9973" y="2374603"/>
                  <a:pt x="0" y="2212701"/>
                </a:cubicBezTo>
                <a:cubicBezTo>
                  <a:pt x="-9973" y="2050799"/>
                  <a:pt x="28300" y="1986992"/>
                  <a:pt x="0" y="1817769"/>
                </a:cubicBezTo>
                <a:cubicBezTo>
                  <a:pt x="-28300" y="1648546"/>
                  <a:pt x="46344" y="1603054"/>
                  <a:pt x="0" y="1422837"/>
                </a:cubicBezTo>
                <a:cubicBezTo>
                  <a:pt x="-46344" y="1242620"/>
                  <a:pt x="28113" y="962271"/>
                  <a:pt x="0" y="833144"/>
                </a:cubicBezTo>
                <a:cubicBezTo>
                  <a:pt x="-28113" y="704017"/>
                  <a:pt x="51535" y="31922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Causality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American Typewriter" panose="02090604020004020304" pitchFamily="18" charset="77"/>
              </a:rPr>
              <a:t>Ice-Cream </a:t>
            </a:r>
            <a:r>
              <a:rPr lang="en-US" sz="2800" b="1" dirty="0">
                <a:solidFill>
                  <a:srgbClr val="00B050"/>
                </a:solidFill>
                <a:latin typeface=""/>
              </a:rPr>
              <a:t>⟿ </a:t>
            </a:r>
            <a:r>
              <a:rPr lang="en-US" sz="2800" dirty="0">
                <a:latin typeface="American Typewriter" panose="02090604020004020304" pitchFamily="18" charset="77"/>
              </a:rPr>
              <a:t>Shark Attacks?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American Typewriter" panose="02090604020004020304" pitchFamily="18" charset="77"/>
              </a:rPr>
              <a:t>Economic Growth </a:t>
            </a:r>
            <a:r>
              <a:rPr lang="en-US" sz="2800" b="1" dirty="0">
                <a:solidFill>
                  <a:srgbClr val="00B050"/>
                </a:solidFill>
                <a:latin typeface=""/>
              </a:rPr>
              <a:t>⟿ </a:t>
            </a:r>
            <a:r>
              <a:rPr lang="en-US" sz="2800" dirty="0">
                <a:latin typeface="American Typewriter" panose="02090604020004020304" pitchFamily="18" charset="77"/>
              </a:rPr>
              <a:t>Democracy?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American Typewriter" panose="02090604020004020304" pitchFamily="18" charset="77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Huge Progress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Quasi-Experiments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Causal Graphs: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     </a:t>
            </a:r>
            <a:r>
              <a:rPr lang="en-US" sz="2800" dirty="0">
                <a:latin typeface=""/>
              </a:rPr>
              <a:t>Account  for Alternatives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Causality as Missing Data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Main Factor of CI success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Medical Studies!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25828-BA5A-36E7-B7A2-C2BBA8AF212A}"/>
              </a:ext>
            </a:extLst>
          </p:cNvPr>
          <p:cNvSpPr txBox="1"/>
          <p:nvPr/>
        </p:nvSpPr>
        <p:spPr>
          <a:xfrm>
            <a:off x="267156" y="915036"/>
            <a:ext cx="6362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How do we know: 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X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⟿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Y, not Y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⟿</a:t>
            </a:r>
            <a:r>
              <a:rPr lang="en-US" sz="2400" b="1" i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X 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?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1026" name="Picture 2" descr="Chapter 1: Causal Reasoning Book - Getting Started with Causal Inference">
            <a:extLst>
              <a:ext uri="{FF2B5EF4-FFF2-40B4-BE49-F238E27FC236}">
                <a16:creationId xmlns:a16="http://schemas.microsoft.com/office/drawing/2014/main" id="{2B698547-CEC7-95E9-7748-713F7BE0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094" y="2202331"/>
            <a:ext cx="4161019" cy="447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58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11142062" cy="707886"/>
          </a:xfrm>
          <a:custGeom>
            <a:avLst/>
            <a:gdLst>
              <a:gd name="connsiteX0" fmla="*/ 0 w 11142062"/>
              <a:gd name="connsiteY0" fmla="*/ 0 h 707886"/>
              <a:gd name="connsiteX1" fmla="*/ 475004 w 11142062"/>
              <a:gd name="connsiteY1" fmla="*/ 0 h 707886"/>
              <a:gd name="connsiteX2" fmla="*/ 727166 w 11142062"/>
              <a:gd name="connsiteY2" fmla="*/ 0 h 707886"/>
              <a:gd name="connsiteX3" fmla="*/ 1536432 w 11142062"/>
              <a:gd name="connsiteY3" fmla="*/ 0 h 707886"/>
              <a:gd name="connsiteX4" fmla="*/ 2011435 w 11142062"/>
              <a:gd name="connsiteY4" fmla="*/ 0 h 707886"/>
              <a:gd name="connsiteX5" fmla="*/ 2486439 w 11142062"/>
              <a:gd name="connsiteY5" fmla="*/ 0 h 707886"/>
              <a:gd name="connsiteX6" fmla="*/ 3295705 w 11142062"/>
              <a:gd name="connsiteY6" fmla="*/ 0 h 707886"/>
              <a:gd name="connsiteX7" fmla="*/ 3659288 w 11142062"/>
              <a:gd name="connsiteY7" fmla="*/ 0 h 707886"/>
              <a:gd name="connsiteX8" fmla="*/ 4468553 w 11142062"/>
              <a:gd name="connsiteY8" fmla="*/ 0 h 707886"/>
              <a:gd name="connsiteX9" fmla="*/ 5277819 w 11142062"/>
              <a:gd name="connsiteY9" fmla="*/ 0 h 707886"/>
              <a:gd name="connsiteX10" fmla="*/ 5864243 w 11142062"/>
              <a:gd name="connsiteY10" fmla="*/ 0 h 707886"/>
              <a:gd name="connsiteX11" fmla="*/ 6673509 w 11142062"/>
              <a:gd name="connsiteY11" fmla="*/ 0 h 707886"/>
              <a:gd name="connsiteX12" fmla="*/ 7148512 w 11142062"/>
              <a:gd name="connsiteY12" fmla="*/ 0 h 707886"/>
              <a:gd name="connsiteX13" fmla="*/ 7623516 w 11142062"/>
              <a:gd name="connsiteY13" fmla="*/ 0 h 707886"/>
              <a:gd name="connsiteX14" fmla="*/ 8321361 w 11142062"/>
              <a:gd name="connsiteY14" fmla="*/ 0 h 707886"/>
              <a:gd name="connsiteX15" fmla="*/ 8796365 w 11142062"/>
              <a:gd name="connsiteY15" fmla="*/ 0 h 707886"/>
              <a:gd name="connsiteX16" fmla="*/ 9605630 w 11142062"/>
              <a:gd name="connsiteY16" fmla="*/ 0 h 707886"/>
              <a:gd name="connsiteX17" fmla="*/ 10414896 w 11142062"/>
              <a:gd name="connsiteY17" fmla="*/ 0 h 707886"/>
              <a:gd name="connsiteX18" fmla="*/ 11142062 w 11142062"/>
              <a:gd name="connsiteY18" fmla="*/ 0 h 707886"/>
              <a:gd name="connsiteX19" fmla="*/ 11142062 w 11142062"/>
              <a:gd name="connsiteY19" fmla="*/ 346864 h 707886"/>
              <a:gd name="connsiteX20" fmla="*/ 11142062 w 11142062"/>
              <a:gd name="connsiteY20" fmla="*/ 707886 h 707886"/>
              <a:gd name="connsiteX21" fmla="*/ 10778479 w 11142062"/>
              <a:gd name="connsiteY21" fmla="*/ 707886 h 707886"/>
              <a:gd name="connsiteX22" fmla="*/ 10192055 w 11142062"/>
              <a:gd name="connsiteY22" fmla="*/ 707886 h 707886"/>
              <a:gd name="connsiteX23" fmla="*/ 9828472 w 11142062"/>
              <a:gd name="connsiteY23" fmla="*/ 707886 h 707886"/>
              <a:gd name="connsiteX24" fmla="*/ 9242047 w 11142062"/>
              <a:gd name="connsiteY24" fmla="*/ 707886 h 707886"/>
              <a:gd name="connsiteX25" fmla="*/ 8989885 w 11142062"/>
              <a:gd name="connsiteY25" fmla="*/ 707886 h 707886"/>
              <a:gd name="connsiteX26" fmla="*/ 8737722 w 11142062"/>
              <a:gd name="connsiteY26" fmla="*/ 707886 h 707886"/>
              <a:gd name="connsiteX27" fmla="*/ 8151298 w 11142062"/>
              <a:gd name="connsiteY27" fmla="*/ 707886 h 707886"/>
              <a:gd name="connsiteX28" fmla="*/ 7787715 w 11142062"/>
              <a:gd name="connsiteY28" fmla="*/ 707886 h 707886"/>
              <a:gd name="connsiteX29" fmla="*/ 7089870 w 11142062"/>
              <a:gd name="connsiteY29" fmla="*/ 707886 h 707886"/>
              <a:gd name="connsiteX30" fmla="*/ 6726287 w 11142062"/>
              <a:gd name="connsiteY30" fmla="*/ 707886 h 707886"/>
              <a:gd name="connsiteX31" fmla="*/ 6028442 w 11142062"/>
              <a:gd name="connsiteY31" fmla="*/ 707886 h 707886"/>
              <a:gd name="connsiteX32" fmla="*/ 5776280 w 11142062"/>
              <a:gd name="connsiteY32" fmla="*/ 707886 h 707886"/>
              <a:gd name="connsiteX33" fmla="*/ 5078435 w 11142062"/>
              <a:gd name="connsiteY33" fmla="*/ 707886 h 707886"/>
              <a:gd name="connsiteX34" fmla="*/ 4714851 w 11142062"/>
              <a:gd name="connsiteY34" fmla="*/ 707886 h 707886"/>
              <a:gd name="connsiteX35" fmla="*/ 4462689 w 11142062"/>
              <a:gd name="connsiteY35" fmla="*/ 707886 h 707886"/>
              <a:gd name="connsiteX36" fmla="*/ 4099106 w 11142062"/>
              <a:gd name="connsiteY36" fmla="*/ 707886 h 707886"/>
              <a:gd name="connsiteX37" fmla="*/ 3401261 w 11142062"/>
              <a:gd name="connsiteY37" fmla="*/ 707886 h 707886"/>
              <a:gd name="connsiteX38" fmla="*/ 3037678 w 11142062"/>
              <a:gd name="connsiteY38" fmla="*/ 707886 h 707886"/>
              <a:gd name="connsiteX39" fmla="*/ 2785516 w 11142062"/>
              <a:gd name="connsiteY39" fmla="*/ 707886 h 707886"/>
              <a:gd name="connsiteX40" fmla="*/ 2421932 w 11142062"/>
              <a:gd name="connsiteY40" fmla="*/ 707886 h 707886"/>
              <a:gd name="connsiteX41" fmla="*/ 1946929 w 11142062"/>
              <a:gd name="connsiteY41" fmla="*/ 707886 h 707886"/>
              <a:gd name="connsiteX42" fmla="*/ 1360504 w 11142062"/>
              <a:gd name="connsiteY42" fmla="*/ 707886 h 707886"/>
              <a:gd name="connsiteX43" fmla="*/ 996921 w 11142062"/>
              <a:gd name="connsiteY43" fmla="*/ 707886 h 707886"/>
              <a:gd name="connsiteX44" fmla="*/ 0 w 11142062"/>
              <a:gd name="connsiteY44" fmla="*/ 707886 h 707886"/>
              <a:gd name="connsiteX45" fmla="*/ 0 w 11142062"/>
              <a:gd name="connsiteY45" fmla="*/ 353943 h 707886"/>
              <a:gd name="connsiteX46" fmla="*/ 0 w 11142062"/>
              <a:gd name="connsiteY4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142062" h="707886" extrusionOk="0">
                <a:moveTo>
                  <a:pt x="0" y="0"/>
                </a:moveTo>
                <a:cubicBezTo>
                  <a:pt x="236885" y="-8267"/>
                  <a:pt x="328531" y="49050"/>
                  <a:pt x="475004" y="0"/>
                </a:cubicBezTo>
                <a:cubicBezTo>
                  <a:pt x="621477" y="-49050"/>
                  <a:pt x="654402" y="8950"/>
                  <a:pt x="727166" y="0"/>
                </a:cubicBezTo>
                <a:cubicBezTo>
                  <a:pt x="799930" y="-8950"/>
                  <a:pt x="1357036" y="24810"/>
                  <a:pt x="1536432" y="0"/>
                </a:cubicBezTo>
                <a:cubicBezTo>
                  <a:pt x="1715828" y="-24810"/>
                  <a:pt x="1892794" y="30746"/>
                  <a:pt x="2011435" y="0"/>
                </a:cubicBezTo>
                <a:cubicBezTo>
                  <a:pt x="2130076" y="-30746"/>
                  <a:pt x="2313190" y="36676"/>
                  <a:pt x="2486439" y="0"/>
                </a:cubicBezTo>
                <a:cubicBezTo>
                  <a:pt x="2659688" y="-36676"/>
                  <a:pt x="2929390" y="19251"/>
                  <a:pt x="3295705" y="0"/>
                </a:cubicBezTo>
                <a:cubicBezTo>
                  <a:pt x="3662020" y="-19251"/>
                  <a:pt x="3483995" y="39228"/>
                  <a:pt x="3659288" y="0"/>
                </a:cubicBezTo>
                <a:cubicBezTo>
                  <a:pt x="3834581" y="-39228"/>
                  <a:pt x="4219933" y="84412"/>
                  <a:pt x="4468553" y="0"/>
                </a:cubicBezTo>
                <a:cubicBezTo>
                  <a:pt x="4717174" y="-84412"/>
                  <a:pt x="5032357" y="3355"/>
                  <a:pt x="5277819" y="0"/>
                </a:cubicBezTo>
                <a:cubicBezTo>
                  <a:pt x="5523281" y="-3355"/>
                  <a:pt x="5614337" y="66527"/>
                  <a:pt x="5864243" y="0"/>
                </a:cubicBezTo>
                <a:cubicBezTo>
                  <a:pt x="6114149" y="-66527"/>
                  <a:pt x="6501377" y="19511"/>
                  <a:pt x="6673509" y="0"/>
                </a:cubicBezTo>
                <a:cubicBezTo>
                  <a:pt x="6845641" y="-19511"/>
                  <a:pt x="7024689" y="4394"/>
                  <a:pt x="7148512" y="0"/>
                </a:cubicBezTo>
                <a:cubicBezTo>
                  <a:pt x="7272335" y="-4394"/>
                  <a:pt x="7394960" y="3472"/>
                  <a:pt x="7623516" y="0"/>
                </a:cubicBezTo>
                <a:cubicBezTo>
                  <a:pt x="7852072" y="-3472"/>
                  <a:pt x="8011509" y="4735"/>
                  <a:pt x="8321361" y="0"/>
                </a:cubicBezTo>
                <a:cubicBezTo>
                  <a:pt x="8631213" y="-4735"/>
                  <a:pt x="8688476" y="20982"/>
                  <a:pt x="8796365" y="0"/>
                </a:cubicBezTo>
                <a:cubicBezTo>
                  <a:pt x="8904254" y="-20982"/>
                  <a:pt x="9231425" y="88325"/>
                  <a:pt x="9605630" y="0"/>
                </a:cubicBezTo>
                <a:cubicBezTo>
                  <a:pt x="9979836" y="-88325"/>
                  <a:pt x="10198483" y="83300"/>
                  <a:pt x="10414896" y="0"/>
                </a:cubicBezTo>
                <a:cubicBezTo>
                  <a:pt x="10631309" y="-83300"/>
                  <a:pt x="10942738" y="19840"/>
                  <a:pt x="11142062" y="0"/>
                </a:cubicBezTo>
                <a:cubicBezTo>
                  <a:pt x="11178343" y="70859"/>
                  <a:pt x="11135269" y="193444"/>
                  <a:pt x="11142062" y="346864"/>
                </a:cubicBezTo>
                <a:cubicBezTo>
                  <a:pt x="11148855" y="500284"/>
                  <a:pt x="11138821" y="584232"/>
                  <a:pt x="11142062" y="707886"/>
                </a:cubicBezTo>
                <a:cubicBezTo>
                  <a:pt x="11053363" y="743466"/>
                  <a:pt x="10851606" y="694403"/>
                  <a:pt x="10778479" y="707886"/>
                </a:cubicBezTo>
                <a:cubicBezTo>
                  <a:pt x="10705352" y="721369"/>
                  <a:pt x="10474255" y="684473"/>
                  <a:pt x="10192055" y="707886"/>
                </a:cubicBezTo>
                <a:cubicBezTo>
                  <a:pt x="9909855" y="731299"/>
                  <a:pt x="9913272" y="705202"/>
                  <a:pt x="9828472" y="707886"/>
                </a:cubicBezTo>
                <a:cubicBezTo>
                  <a:pt x="9743672" y="710570"/>
                  <a:pt x="9418487" y="669022"/>
                  <a:pt x="9242047" y="707886"/>
                </a:cubicBezTo>
                <a:cubicBezTo>
                  <a:pt x="9065608" y="746750"/>
                  <a:pt x="9085088" y="693717"/>
                  <a:pt x="8989885" y="707886"/>
                </a:cubicBezTo>
                <a:cubicBezTo>
                  <a:pt x="8894682" y="722055"/>
                  <a:pt x="8842822" y="678058"/>
                  <a:pt x="8737722" y="707886"/>
                </a:cubicBezTo>
                <a:cubicBezTo>
                  <a:pt x="8632622" y="737714"/>
                  <a:pt x="8321839" y="674097"/>
                  <a:pt x="8151298" y="707886"/>
                </a:cubicBezTo>
                <a:cubicBezTo>
                  <a:pt x="7980757" y="741675"/>
                  <a:pt x="7896370" y="700477"/>
                  <a:pt x="7787715" y="707886"/>
                </a:cubicBezTo>
                <a:cubicBezTo>
                  <a:pt x="7679060" y="715295"/>
                  <a:pt x="7403093" y="699530"/>
                  <a:pt x="7089870" y="707886"/>
                </a:cubicBezTo>
                <a:cubicBezTo>
                  <a:pt x="6776648" y="716242"/>
                  <a:pt x="6889925" y="697832"/>
                  <a:pt x="6726287" y="707886"/>
                </a:cubicBezTo>
                <a:cubicBezTo>
                  <a:pt x="6562649" y="717940"/>
                  <a:pt x="6217455" y="670045"/>
                  <a:pt x="6028442" y="707886"/>
                </a:cubicBezTo>
                <a:cubicBezTo>
                  <a:pt x="5839430" y="745727"/>
                  <a:pt x="5894820" y="688777"/>
                  <a:pt x="5776280" y="707886"/>
                </a:cubicBezTo>
                <a:cubicBezTo>
                  <a:pt x="5657740" y="726995"/>
                  <a:pt x="5339169" y="696138"/>
                  <a:pt x="5078435" y="707886"/>
                </a:cubicBezTo>
                <a:cubicBezTo>
                  <a:pt x="4817702" y="719634"/>
                  <a:pt x="4823844" y="699904"/>
                  <a:pt x="4714851" y="707886"/>
                </a:cubicBezTo>
                <a:cubicBezTo>
                  <a:pt x="4605858" y="715868"/>
                  <a:pt x="4576075" y="696066"/>
                  <a:pt x="4462689" y="707886"/>
                </a:cubicBezTo>
                <a:cubicBezTo>
                  <a:pt x="4349303" y="719706"/>
                  <a:pt x="4266087" y="666732"/>
                  <a:pt x="4099106" y="707886"/>
                </a:cubicBezTo>
                <a:cubicBezTo>
                  <a:pt x="3932125" y="749040"/>
                  <a:pt x="3596615" y="653946"/>
                  <a:pt x="3401261" y="707886"/>
                </a:cubicBezTo>
                <a:cubicBezTo>
                  <a:pt x="3205908" y="761826"/>
                  <a:pt x="3191523" y="680098"/>
                  <a:pt x="3037678" y="707886"/>
                </a:cubicBezTo>
                <a:cubicBezTo>
                  <a:pt x="2883833" y="735674"/>
                  <a:pt x="2891067" y="681999"/>
                  <a:pt x="2785516" y="707886"/>
                </a:cubicBezTo>
                <a:cubicBezTo>
                  <a:pt x="2679965" y="733773"/>
                  <a:pt x="2573132" y="672634"/>
                  <a:pt x="2421932" y="707886"/>
                </a:cubicBezTo>
                <a:cubicBezTo>
                  <a:pt x="2270732" y="743138"/>
                  <a:pt x="2096995" y="652670"/>
                  <a:pt x="1946929" y="707886"/>
                </a:cubicBezTo>
                <a:cubicBezTo>
                  <a:pt x="1796863" y="763102"/>
                  <a:pt x="1568693" y="668055"/>
                  <a:pt x="1360504" y="707886"/>
                </a:cubicBezTo>
                <a:cubicBezTo>
                  <a:pt x="1152315" y="747717"/>
                  <a:pt x="1088829" y="703706"/>
                  <a:pt x="996921" y="707886"/>
                </a:cubicBezTo>
                <a:cubicBezTo>
                  <a:pt x="905013" y="712066"/>
                  <a:pt x="348915" y="629187"/>
                  <a:pt x="0" y="707886"/>
                </a:cubicBezTo>
                <a:cubicBezTo>
                  <a:pt x="-34102" y="544484"/>
                  <a:pt x="23680" y="451278"/>
                  <a:pt x="0" y="353943"/>
                </a:cubicBezTo>
                <a:cubicBezTo>
                  <a:pt x="-23680" y="256608"/>
                  <a:pt x="24930" y="127397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Social Inquiry Challenges: </a:t>
            </a:r>
            <a:r>
              <a:rPr lang="en-US" sz="4000" dirty="0">
                <a:latin typeface=""/>
              </a:rPr>
              <a:t>Causality &amp; </a:t>
            </a:r>
            <a:r>
              <a:rPr lang="en-US" sz="4000" u="sng" dirty="0">
                <a:latin typeface="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E4F91-88A4-89F5-5275-B336F258F023}"/>
              </a:ext>
            </a:extLst>
          </p:cNvPr>
          <p:cNvSpPr txBox="1"/>
          <p:nvPr/>
        </p:nvSpPr>
        <p:spPr>
          <a:xfrm>
            <a:off x="0" y="1406409"/>
            <a:ext cx="9642764" cy="5459956"/>
          </a:xfrm>
          <a:custGeom>
            <a:avLst/>
            <a:gdLst>
              <a:gd name="connsiteX0" fmla="*/ 0 w 9642764"/>
              <a:gd name="connsiteY0" fmla="*/ 0 h 5459956"/>
              <a:gd name="connsiteX1" fmla="*/ 470794 w 9642764"/>
              <a:gd name="connsiteY1" fmla="*/ 0 h 5459956"/>
              <a:gd name="connsiteX2" fmla="*/ 748732 w 9642764"/>
              <a:gd name="connsiteY2" fmla="*/ 0 h 5459956"/>
              <a:gd name="connsiteX3" fmla="*/ 1508809 w 9642764"/>
              <a:gd name="connsiteY3" fmla="*/ 0 h 5459956"/>
              <a:gd name="connsiteX4" fmla="*/ 1979603 w 9642764"/>
              <a:gd name="connsiteY4" fmla="*/ 0 h 5459956"/>
              <a:gd name="connsiteX5" fmla="*/ 2450396 w 9642764"/>
              <a:gd name="connsiteY5" fmla="*/ 0 h 5459956"/>
              <a:gd name="connsiteX6" fmla="*/ 3210473 w 9642764"/>
              <a:gd name="connsiteY6" fmla="*/ 0 h 5459956"/>
              <a:gd name="connsiteX7" fmla="*/ 3584839 w 9642764"/>
              <a:gd name="connsiteY7" fmla="*/ 0 h 5459956"/>
              <a:gd name="connsiteX8" fmla="*/ 4344916 w 9642764"/>
              <a:gd name="connsiteY8" fmla="*/ 0 h 5459956"/>
              <a:gd name="connsiteX9" fmla="*/ 5104993 w 9642764"/>
              <a:gd name="connsiteY9" fmla="*/ 0 h 5459956"/>
              <a:gd name="connsiteX10" fmla="*/ 5672214 w 9642764"/>
              <a:gd name="connsiteY10" fmla="*/ 0 h 5459956"/>
              <a:gd name="connsiteX11" fmla="*/ 6432291 w 9642764"/>
              <a:gd name="connsiteY11" fmla="*/ 0 h 5459956"/>
              <a:gd name="connsiteX12" fmla="*/ 6903085 w 9642764"/>
              <a:gd name="connsiteY12" fmla="*/ 0 h 5459956"/>
              <a:gd name="connsiteX13" fmla="*/ 7373878 w 9642764"/>
              <a:gd name="connsiteY13" fmla="*/ 0 h 5459956"/>
              <a:gd name="connsiteX14" fmla="*/ 8037527 w 9642764"/>
              <a:gd name="connsiteY14" fmla="*/ 0 h 5459956"/>
              <a:gd name="connsiteX15" fmla="*/ 8508321 w 9642764"/>
              <a:gd name="connsiteY15" fmla="*/ 0 h 5459956"/>
              <a:gd name="connsiteX16" fmla="*/ 9642764 w 9642764"/>
              <a:gd name="connsiteY16" fmla="*/ 0 h 5459956"/>
              <a:gd name="connsiteX17" fmla="*/ 9642764 w 9642764"/>
              <a:gd name="connsiteY17" fmla="*/ 655195 h 5459956"/>
              <a:gd name="connsiteX18" fmla="*/ 9642764 w 9642764"/>
              <a:gd name="connsiteY18" fmla="*/ 1255790 h 5459956"/>
              <a:gd name="connsiteX19" fmla="*/ 9642764 w 9642764"/>
              <a:gd name="connsiteY19" fmla="*/ 1856385 h 5459956"/>
              <a:gd name="connsiteX20" fmla="*/ 9642764 w 9642764"/>
              <a:gd name="connsiteY20" fmla="*/ 2238582 h 5459956"/>
              <a:gd name="connsiteX21" fmla="*/ 9642764 w 9642764"/>
              <a:gd name="connsiteY21" fmla="*/ 2675378 h 5459956"/>
              <a:gd name="connsiteX22" fmla="*/ 9642764 w 9642764"/>
              <a:gd name="connsiteY22" fmla="*/ 3275974 h 5459956"/>
              <a:gd name="connsiteX23" fmla="*/ 9642764 w 9642764"/>
              <a:gd name="connsiteY23" fmla="*/ 3767370 h 5459956"/>
              <a:gd name="connsiteX24" fmla="*/ 9642764 w 9642764"/>
              <a:gd name="connsiteY24" fmla="*/ 4204166 h 5459956"/>
              <a:gd name="connsiteX25" fmla="*/ 9642764 w 9642764"/>
              <a:gd name="connsiteY25" fmla="*/ 4804761 h 5459956"/>
              <a:gd name="connsiteX26" fmla="*/ 9642764 w 9642764"/>
              <a:gd name="connsiteY26" fmla="*/ 5459956 h 5459956"/>
              <a:gd name="connsiteX27" fmla="*/ 9075543 w 9642764"/>
              <a:gd name="connsiteY27" fmla="*/ 5459956 h 5459956"/>
              <a:gd name="connsiteX28" fmla="*/ 8701176 w 9642764"/>
              <a:gd name="connsiteY28" fmla="*/ 5459956 h 5459956"/>
              <a:gd name="connsiteX29" fmla="*/ 8037527 w 9642764"/>
              <a:gd name="connsiteY29" fmla="*/ 5459956 h 5459956"/>
              <a:gd name="connsiteX30" fmla="*/ 7663161 w 9642764"/>
              <a:gd name="connsiteY30" fmla="*/ 5459956 h 5459956"/>
              <a:gd name="connsiteX31" fmla="*/ 6999512 w 9642764"/>
              <a:gd name="connsiteY31" fmla="*/ 5459956 h 5459956"/>
              <a:gd name="connsiteX32" fmla="*/ 6721574 w 9642764"/>
              <a:gd name="connsiteY32" fmla="*/ 5459956 h 5459956"/>
              <a:gd name="connsiteX33" fmla="*/ 6057925 w 9642764"/>
              <a:gd name="connsiteY33" fmla="*/ 5459956 h 5459956"/>
              <a:gd name="connsiteX34" fmla="*/ 5683559 w 9642764"/>
              <a:gd name="connsiteY34" fmla="*/ 5459956 h 5459956"/>
              <a:gd name="connsiteX35" fmla="*/ 5405620 w 9642764"/>
              <a:gd name="connsiteY35" fmla="*/ 5459956 h 5459956"/>
              <a:gd name="connsiteX36" fmla="*/ 5031254 w 9642764"/>
              <a:gd name="connsiteY36" fmla="*/ 5459956 h 5459956"/>
              <a:gd name="connsiteX37" fmla="*/ 4367605 w 9642764"/>
              <a:gd name="connsiteY37" fmla="*/ 5459956 h 5459956"/>
              <a:gd name="connsiteX38" fmla="*/ 3993239 w 9642764"/>
              <a:gd name="connsiteY38" fmla="*/ 5459956 h 5459956"/>
              <a:gd name="connsiteX39" fmla="*/ 3715300 w 9642764"/>
              <a:gd name="connsiteY39" fmla="*/ 5459956 h 5459956"/>
              <a:gd name="connsiteX40" fmla="*/ 3340934 w 9642764"/>
              <a:gd name="connsiteY40" fmla="*/ 5459956 h 5459956"/>
              <a:gd name="connsiteX41" fmla="*/ 2870140 w 9642764"/>
              <a:gd name="connsiteY41" fmla="*/ 5459956 h 5459956"/>
              <a:gd name="connsiteX42" fmla="*/ 2302919 w 9642764"/>
              <a:gd name="connsiteY42" fmla="*/ 5459956 h 5459956"/>
              <a:gd name="connsiteX43" fmla="*/ 1928553 w 9642764"/>
              <a:gd name="connsiteY43" fmla="*/ 5459956 h 5459956"/>
              <a:gd name="connsiteX44" fmla="*/ 1168476 w 9642764"/>
              <a:gd name="connsiteY44" fmla="*/ 5459956 h 5459956"/>
              <a:gd name="connsiteX45" fmla="*/ 601255 w 9642764"/>
              <a:gd name="connsiteY45" fmla="*/ 5459956 h 5459956"/>
              <a:gd name="connsiteX46" fmla="*/ 0 w 9642764"/>
              <a:gd name="connsiteY46" fmla="*/ 5459956 h 5459956"/>
              <a:gd name="connsiteX47" fmla="*/ 0 w 9642764"/>
              <a:gd name="connsiteY47" fmla="*/ 4859361 h 5459956"/>
              <a:gd name="connsiteX48" fmla="*/ 0 w 9642764"/>
              <a:gd name="connsiteY48" fmla="*/ 4313365 h 5459956"/>
              <a:gd name="connsiteX49" fmla="*/ 0 w 9642764"/>
              <a:gd name="connsiteY49" fmla="*/ 3821969 h 5459956"/>
              <a:gd name="connsiteX50" fmla="*/ 0 w 9642764"/>
              <a:gd name="connsiteY50" fmla="*/ 3221374 h 5459956"/>
              <a:gd name="connsiteX51" fmla="*/ 0 w 9642764"/>
              <a:gd name="connsiteY51" fmla="*/ 2675378 h 5459956"/>
              <a:gd name="connsiteX52" fmla="*/ 0 w 9642764"/>
              <a:gd name="connsiteY52" fmla="*/ 2020184 h 5459956"/>
              <a:gd name="connsiteX53" fmla="*/ 0 w 9642764"/>
              <a:gd name="connsiteY53" fmla="*/ 1364989 h 5459956"/>
              <a:gd name="connsiteX54" fmla="*/ 0 w 9642764"/>
              <a:gd name="connsiteY54" fmla="*/ 764394 h 5459956"/>
              <a:gd name="connsiteX55" fmla="*/ 0 w 9642764"/>
              <a:gd name="connsiteY55" fmla="*/ 0 h 545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642764" h="5459956" extrusionOk="0">
                <a:moveTo>
                  <a:pt x="0" y="0"/>
                </a:moveTo>
                <a:cubicBezTo>
                  <a:pt x="135711" y="-7758"/>
                  <a:pt x="262655" y="13815"/>
                  <a:pt x="470794" y="0"/>
                </a:cubicBezTo>
                <a:cubicBezTo>
                  <a:pt x="678933" y="-13815"/>
                  <a:pt x="673117" y="23144"/>
                  <a:pt x="748732" y="0"/>
                </a:cubicBezTo>
                <a:cubicBezTo>
                  <a:pt x="824347" y="-23144"/>
                  <a:pt x="1346411" y="61299"/>
                  <a:pt x="1508809" y="0"/>
                </a:cubicBezTo>
                <a:cubicBezTo>
                  <a:pt x="1671207" y="-61299"/>
                  <a:pt x="1871978" y="12205"/>
                  <a:pt x="1979603" y="0"/>
                </a:cubicBezTo>
                <a:cubicBezTo>
                  <a:pt x="2087228" y="-12205"/>
                  <a:pt x="2294034" y="29037"/>
                  <a:pt x="2450396" y="0"/>
                </a:cubicBezTo>
                <a:cubicBezTo>
                  <a:pt x="2606758" y="-29037"/>
                  <a:pt x="2988615" y="12215"/>
                  <a:pt x="3210473" y="0"/>
                </a:cubicBezTo>
                <a:cubicBezTo>
                  <a:pt x="3432331" y="-12215"/>
                  <a:pt x="3442197" y="27273"/>
                  <a:pt x="3584839" y="0"/>
                </a:cubicBezTo>
                <a:cubicBezTo>
                  <a:pt x="3727481" y="-27273"/>
                  <a:pt x="4000883" y="64861"/>
                  <a:pt x="4344916" y="0"/>
                </a:cubicBezTo>
                <a:cubicBezTo>
                  <a:pt x="4688949" y="-64861"/>
                  <a:pt x="4799467" y="63613"/>
                  <a:pt x="5104993" y="0"/>
                </a:cubicBezTo>
                <a:cubicBezTo>
                  <a:pt x="5410519" y="-63613"/>
                  <a:pt x="5492575" y="42725"/>
                  <a:pt x="5672214" y="0"/>
                </a:cubicBezTo>
                <a:cubicBezTo>
                  <a:pt x="5851853" y="-42725"/>
                  <a:pt x="6184617" y="54516"/>
                  <a:pt x="6432291" y="0"/>
                </a:cubicBezTo>
                <a:cubicBezTo>
                  <a:pt x="6679965" y="-54516"/>
                  <a:pt x="6731991" y="27545"/>
                  <a:pt x="6903085" y="0"/>
                </a:cubicBezTo>
                <a:cubicBezTo>
                  <a:pt x="7074179" y="-27545"/>
                  <a:pt x="7255930" y="10142"/>
                  <a:pt x="7373878" y="0"/>
                </a:cubicBezTo>
                <a:cubicBezTo>
                  <a:pt x="7491826" y="-10142"/>
                  <a:pt x="7738727" y="49894"/>
                  <a:pt x="8037527" y="0"/>
                </a:cubicBezTo>
                <a:cubicBezTo>
                  <a:pt x="8336327" y="-49894"/>
                  <a:pt x="8371945" y="38762"/>
                  <a:pt x="8508321" y="0"/>
                </a:cubicBezTo>
                <a:cubicBezTo>
                  <a:pt x="8644697" y="-38762"/>
                  <a:pt x="9392110" y="39306"/>
                  <a:pt x="9642764" y="0"/>
                </a:cubicBezTo>
                <a:cubicBezTo>
                  <a:pt x="9691706" y="219838"/>
                  <a:pt x="9594665" y="359349"/>
                  <a:pt x="9642764" y="655195"/>
                </a:cubicBezTo>
                <a:cubicBezTo>
                  <a:pt x="9690863" y="951042"/>
                  <a:pt x="9578514" y="1064777"/>
                  <a:pt x="9642764" y="1255790"/>
                </a:cubicBezTo>
                <a:cubicBezTo>
                  <a:pt x="9707014" y="1446803"/>
                  <a:pt x="9586384" y="1564067"/>
                  <a:pt x="9642764" y="1856385"/>
                </a:cubicBezTo>
                <a:cubicBezTo>
                  <a:pt x="9699144" y="2148703"/>
                  <a:pt x="9607318" y="2067494"/>
                  <a:pt x="9642764" y="2238582"/>
                </a:cubicBezTo>
                <a:cubicBezTo>
                  <a:pt x="9678210" y="2409670"/>
                  <a:pt x="9609134" y="2543062"/>
                  <a:pt x="9642764" y="2675378"/>
                </a:cubicBezTo>
                <a:cubicBezTo>
                  <a:pt x="9676394" y="2807694"/>
                  <a:pt x="9574108" y="3132159"/>
                  <a:pt x="9642764" y="3275974"/>
                </a:cubicBezTo>
                <a:cubicBezTo>
                  <a:pt x="9711420" y="3419789"/>
                  <a:pt x="9626390" y="3555461"/>
                  <a:pt x="9642764" y="3767370"/>
                </a:cubicBezTo>
                <a:cubicBezTo>
                  <a:pt x="9659138" y="3979279"/>
                  <a:pt x="9597010" y="4106776"/>
                  <a:pt x="9642764" y="4204166"/>
                </a:cubicBezTo>
                <a:cubicBezTo>
                  <a:pt x="9688518" y="4301556"/>
                  <a:pt x="9579305" y="4541876"/>
                  <a:pt x="9642764" y="4804761"/>
                </a:cubicBezTo>
                <a:cubicBezTo>
                  <a:pt x="9706223" y="5067646"/>
                  <a:pt x="9594004" y="5261544"/>
                  <a:pt x="9642764" y="5459956"/>
                </a:cubicBezTo>
                <a:cubicBezTo>
                  <a:pt x="9459322" y="5494865"/>
                  <a:pt x="9286834" y="5451464"/>
                  <a:pt x="9075543" y="5459956"/>
                </a:cubicBezTo>
                <a:cubicBezTo>
                  <a:pt x="8864252" y="5468448"/>
                  <a:pt x="8837735" y="5457812"/>
                  <a:pt x="8701176" y="5459956"/>
                </a:cubicBezTo>
                <a:cubicBezTo>
                  <a:pt x="8564617" y="5462100"/>
                  <a:pt x="8295534" y="5419367"/>
                  <a:pt x="8037527" y="5459956"/>
                </a:cubicBezTo>
                <a:cubicBezTo>
                  <a:pt x="7779520" y="5500545"/>
                  <a:pt x="7801764" y="5448663"/>
                  <a:pt x="7663161" y="5459956"/>
                </a:cubicBezTo>
                <a:cubicBezTo>
                  <a:pt x="7524558" y="5471249"/>
                  <a:pt x="7144747" y="5419841"/>
                  <a:pt x="6999512" y="5459956"/>
                </a:cubicBezTo>
                <a:cubicBezTo>
                  <a:pt x="6854277" y="5500071"/>
                  <a:pt x="6800448" y="5437061"/>
                  <a:pt x="6721574" y="5459956"/>
                </a:cubicBezTo>
                <a:cubicBezTo>
                  <a:pt x="6642700" y="5482851"/>
                  <a:pt x="6376610" y="5400243"/>
                  <a:pt x="6057925" y="5459956"/>
                </a:cubicBezTo>
                <a:cubicBezTo>
                  <a:pt x="5739240" y="5519669"/>
                  <a:pt x="5759590" y="5438803"/>
                  <a:pt x="5683559" y="5459956"/>
                </a:cubicBezTo>
                <a:cubicBezTo>
                  <a:pt x="5607528" y="5481109"/>
                  <a:pt x="5477315" y="5447785"/>
                  <a:pt x="5405620" y="5459956"/>
                </a:cubicBezTo>
                <a:cubicBezTo>
                  <a:pt x="5333925" y="5472127"/>
                  <a:pt x="5147746" y="5454536"/>
                  <a:pt x="5031254" y="5459956"/>
                </a:cubicBezTo>
                <a:cubicBezTo>
                  <a:pt x="4914762" y="5465376"/>
                  <a:pt x="4620269" y="5421366"/>
                  <a:pt x="4367605" y="5459956"/>
                </a:cubicBezTo>
                <a:cubicBezTo>
                  <a:pt x="4114941" y="5498546"/>
                  <a:pt x="4102830" y="5426097"/>
                  <a:pt x="3993239" y="5459956"/>
                </a:cubicBezTo>
                <a:cubicBezTo>
                  <a:pt x="3883648" y="5493815"/>
                  <a:pt x="3833188" y="5434049"/>
                  <a:pt x="3715300" y="5459956"/>
                </a:cubicBezTo>
                <a:cubicBezTo>
                  <a:pt x="3597412" y="5485863"/>
                  <a:pt x="3502305" y="5417905"/>
                  <a:pt x="3340934" y="5459956"/>
                </a:cubicBezTo>
                <a:cubicBezTo>
                  <a:pt x="3179563" y="5502007"/>
                  <a:pt x="2980356" y="5411664"/>
                  <a:pt x="2870140" y="5459956"/>
                </a:cubicBezTo>
                <a:cubicBezTo>
                  <a:pt x="2759924" y="5508248"/>
                  <a:pt x="2484818" y="5455587"/>
                  <a:pt x="2302919" y="5459956"/>
                </a:cubicBezTo>
                <a:cubicBezTo>
                  <a:pt x="2121020" y="5464325"/>
                  <a:pt x="2089418" y="5441827"/>
                  <a:pt x="1928553" y="5459956"/>
                </a:cubicBezTo>
                <a:cubicBezTo>
                  <a:pt x="1767688" y="5478085"/>
                  <a:pt x="1483475" y="5425324"/>
                  <a:pt x="1168476" y="5459956"/>
                </a:cubicBezTo>
                <a:cubicBezTo>
                  <a:pt x="853477" y="5494588"/>
                  <a:pt x="816366" y="5450864"/>
                  <a:pt x="601255" y="5459956"/>
                </a:cubicBezTo>
                <a:cubicBezTo>
                  <a:pt x="386144" y="5469048"/>
                  <a:pt x="196765" y="5398322"/>
                  <a:pt x="0" y="5459956"/>
                </a:cubicBezTo>
                <a:cubicBezTo>
                  <a:pt x="-45910" y="5277209"/>
                  <a:pt x="53366" y="5137220"/>
                  <a:pt x="0" y="4859361"/>
                </a:cubicBezTo>
                <a:cubicBezTo>
                  <a:pt x="-53366" y="4581502"/>
                  <a:pt x="61883" y="4586012"/>
                  <a:pt x="0" y="4313365"/>
                </a:cubicBezTo>
                <a:cubicBezTo>
                  <a:pt x="-61883" y="4040718"/>
                  <a:pt x="12813" y="3926846"/>
                  <a:pt x="0" y="3821969"/>
                </a:cubicBezTo>
                <a:cubicBezTo>
                  <a:pt x="-12813" y="3717092"/>
                  <a:pt x="28976" y="3420442"/>
                  <a:pt x="0" y="3221374"/>
                </a:cubicBezTo>
                <a:cubicBezTo>
                  <a:pt x="-28976" y="3022306"/>
                  <a:pt x="47329" y="2856851"/>
                  <a:pt x="0" y="2675378"/>
                </a:cubicBezTo>
                <a:cubicBezTo>
                  <a:pt x="-47329" y="2493905"/>
                  <a:pt x="72333" y="2328872"/>
                  <a:pt x="0" y="2020184"/>
                </a:cubicBezTo>
                <a:cubicBezTo>
                  <a:pt x="-72333" y="1711496"/>
                  <a:pt x="42128" y="1573664"/>
                  <a:pt x="0" y="1364989"/>
                </a:cubicBezTo>
                <a:cubicBezTo>
                  <a:pt x="-42128" y="1156314"/>
                  <a:pt x="30744" y="911256"/>
                  <a:pt x="0" y="764394"/>
                </a:cubicBezTo>
                <a:cubicBezTo>
                  <a:pt x="-30744" y="617532"/>
                  <a:pt x="35031" y="1606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Issue #1: Measurement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Political Ideology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Racism &amp; Job Discrimination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Media Bias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Kid’s Trauma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Anti-Dictator Attitudes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American Typewriter" panose="02090604020004020304" pitchFamily="18" charset="77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Issue #2: Get Data</a:t>
            </a:r>
          </a:p>
          <a:p>
            <a:pPr>
              <a:lnSpc>
                <a:spcPct val="80000"/>
              </a:lnSpc>
            </a:pPr>
            <a:r>
              <a:rPr lang="en-US" sz="2800" b="1" i="1" dirty="0">
                <a:latin typeface=""/>
              </a:rPr>
              <a:t>     </a:t>
            </a:r>
            <a:r>
              <a:rPr lang="en-US" sz="2800" b="1" i="1" dirty="0">
                <a:solidFill>
                  <a:srgbClr val="00B050"/>
                </a:solidFill>
                <a:latin typeface=""/>
              </a:rPr>
              <a:t>Old School</a:t>
            </a:r>
            <a:endParaRPr lang="en-US" sz="2800" i="1" dirty="0">
              <a:solidFill>
                <a:srgbClr val="00B050"/>
              </a:solidFill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Collected by someone: </a:t>
            </a:r>
            <a:r>
              <a:rPr lang="en-US" sz="2800" dirty="0">
                <a:latin typeface=""/>
              </a:rPr>
              <a:t>Public Statistics 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 ☐ Created by yourself:</a:t>
            </a:r>
            <a:r>
              <a:rPr lang="en-US" sz="2800" dirty="0">
                <a:latin typeface=""/>
              </a:rPr>
              <a:t> Surveys</a:t>
            </a:r>
          </a:p>
          <a:p>
            <a:pPr>
              <a:lnSpc>
                <a:spcPct val="80000"/>
              </a:lnSpc>
            </a:pPr>
            <a:r>
              <a:rPr lang="en-US" sz="2800" b="1" i="1" dirty="0">
                <a:solidFill>
                  <a:srgbClr val="00B050"/>
                </a:solidFill>
                <a:latin typeface=""/>
              </a:rPr>
              <a:t>     New School</a:t>
            </a:r>
            <a:endParaRPr lang="en-US" sz="28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  <a:r>
              <a:rPr lang="en-US" sz="2800" b="1" dirty="0">
                <a:latin typeface=""/>
              </a:rPr>
              <a:t>☐ Auto-Generated: </a:t>
            </a:r>
            <a:r>
              <a:rPr lang="en-US" sz="2800" dirty="0">
                <a:latin typeface=""/>
              </a:rPr>
              <a:t>Social Media,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                                  CCTV, Cellphones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25828-BA5A-36E7-B7A2-C2BBA8AF212A}"/>
              </a:ext>
            </a:extLst>
          </p:cNvPr>
          <p:cNvSpPr txBox="1"/>
          <p:nvPr/>
        </p:nvSpPr>
        <p:spPr>
          <a:xfrm>
            <a:off x="267156" y="915036"/>
            <a:ext cx="6362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How </a:t>
            </a:r>
            <a:r>
              <a:rPr lang="en-US" sz="2400" b="1" strike="sngStrike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the heck</a:t>
            </a:r>
            <a:r>
              <a:rPr lang="en-US" sz="24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do we get data?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6E907-9A60-67C4-D5DC-7C21F8988282}"/>
              </a:ext>
            </a:extLst>
          </p:cNvPr>
          <p:cNvSpPr txBox="1"/>
          <p:nvPr/>
        </p:nvSpPr>
        <p:spPr>
          <a:xfrm>
            <a:off x="7869381" y="2425301"/>
            <a:ext cx="4558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2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New School </a:t>
            </a:r>
            <a:r>
              <a:rPr lang="en-US" sz="3600" b="1" dirty="0">
                <a:solidFill>
                  <a:schemeClr val="accent2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is a part of of </a:t>
            </a:r>
            <a:r>
              <a:rPr lang="en-US" sz="3600" b="1" u="sng" dirty="0">
                <a:solidFill>
                  <a:schemeClr val="accent2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OSINT </a:t>
            </a:r>
          </a:p>
        </p:txBody>
      </p:sp>
    </p:spTree>
    <p:extLst>
      <p:ext uri="{BB962C8B-B14F-4D97-AF65-F5344CB8AC3E}">
        <p14:creationId xmlns:p14="http://schemas.microsoft.com/office/powerpoint/2010/main" val="18768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11762441" cy="707886"/>
          </a:xfrm>
          <a:custGeom>
            <a:avLst/>
            <a:gdLst>
              <a:gd name="connsiteX0" fmla="*/ 0 w 11762441"/>
              <a:gd name="connsiteY0" fmla="*/ 0 h 707886"/>
              <a:gd name="connsiteX1" fmla="*/ 470498 w 11762441"/>
              <a:gd name="connsiteY1" fmla="*/ 0 h 707886"/>
              <a:gd name="connsiteX2" fmla="*/ 705746 w 11762441"/>
              <a:gd name="connsiteY2" fmla="*/ 0 h 707886"/>
              <a:gd name="connsiteX3" fmla="*/ 1529117 w 11762441"/>
              <a:gd name="connsiteY3" fmla="*/ 0 h 707886"/>
              <a:gd name="connsiteX4" fmla="*/ 1999615 w 11762441"/>
              <a:gd name="connsiteY4" fmla="*/ 0 h 707886"/>
              <a:gd name="connsiteX5" fmla="*/ 2470113 w 11762441"/>
              <a:gd name="connsiteY5" fmla="*/ 0 h 707886"/>
              <a:gd name="connsiteX6" fmla="*/ 3293483 w 11762441"/>
              <a:gd name="connsiteY6" fmla="*/ 0 h 707886"/>
              <a:gd name="connsiteX7" fmla="*/ 3646357 w 11762441"/>
              <a:gd name="connsiteY7" fmla="*/ 0 h 707886"/>
              <a:gd name="connsiteX8" fmla="*/ 4469728 w 11762441"/>
              <a:gd name="connsiteY8" fmla="*/ 0 h 707886"/>
              <a:gd name="connsiteX9" fmla="*/ 5293098 w 11762441"/>
              <a:gd name="connsiteY9" fmla="*/ 0 h 707886"/>
              <a:gd name="connsiteX10" fmla="*/ 5881221 w 11762441"/>
              <a:gd name="connsiteY10" fmla="*/ 0 h 707886"/>
              <a:gd name="connsiteX11" fmla="*/ 6704591 w 11762441"/>
              <a:gd name="connsiteY11" fmla="*/ 0 h 707886"/>
              <a:gd name="connsiteX12" fmla="*/ 7175089 w 11762441"/>
              <a:gd name="connsiteY12" fmla="*/ 0 h 707886"/>
              <a:gd name="connsiteX13" fmla="*/ 7645587 w 11762441"/>
              <a:gd name="connsiteY13" fmla="*/ 0 h 707886"/>
              <a:gd name="connsiteX14" fmla="*/ 8351333 w 11762441"/>
              <a:gd name="connsiteY14" fmla="*/ 0 h 707886"/>
              <a:gd name="connsiteX15" fmla="*/ 8821831 w 11762441"/>
              <a:gd name="connsiteY15" fmla="*/ 0 h 707886"/>
              <a:gd name="connsiteX16" fmla="*/ 9645202 w 11762441"/>
              <a:gd name="connsiteY16" fmla="*/ 0 h 707886"/>
              <a:gd name="connsiteX17" fmla="*/ 10468572 w 11762441"/>
              <a:gd name="connsiteY17" fmla="*/ 0 h 707886"/>
              <a:gd name="connsiteX18" fmla="*/ 11056695 w 11762441"/>
              <a:gd name="connsiteY18" fmla="*/ 0 h 707886"/>
              <a:gd name="connsiteX19" fmla="*/ 11762441 w 11762441"/>
              <a:gd name="connsiteY19" fmla="*/ 0 h 707886"/>
              <a:gd name="connsiteX20" fmla="*/ 11762441 w 11762441"/>
              <a:gd name="connsiteY20" fmla="*/ 332706 h 707886"/>
              <a:gd name="connsiteX21" fmla="*/ 11762441 w 11762441"/>
              <a:gd name="connsiteY21" fmla="*/ 707886 h 707886"/>
              <a:gd name="connsiteX22" fmla="*/ 11056695 w 11762441"/>
              <a:gd name="connsiteY22" fmla="*/ 707886 h 707886"/>
              <a:gd name="connsiteX23" fmla="*/ 10703821 w 11762441"/>
              <a:gd name="connsiteY23" fmla="*/ 707886 h 707886"/>
              <a:gd name="connsiteX24" fmla="*/ 10115699 w 11762441"/>
              <a:gd name="connsiteY24" fmla="*/ 707886 h 707886"/>
              <a:gd name="connsiteX25" fmla="*/ 9880450 w 11762441"/>
              <a:gd name="connsiteY25" fmla="*/ 707886 h 707886"/>
              <a:gd name="connsiteX26" fmla="*/ 9645202 w 11762441"/>
              <a:gd name="connsiteY26" fmla="*/ 707886 h 707886"/>
              <a:gd name="connsiteX27" fmla="*/ 9057080 w 11762441"/>
              <a:gd name="connsiteY27" fmla="*/ 707886 h 707886"/>
              <a:gd name="connsiteX28" fmla="*/ 8704206 w 11762441"/>
              <a:gd name="connsiteY28" fmla="*/ 707886 h 707886"/>
              <a:gd name="connsiteX29" fmla="*/ 7998460 w 11762441"/>
              <a:gd name="connsiteY29" fmla="*/ 707886 h 707886"/>
              <a:gd name="connsiteX30" fmla="*/ 7645587 w 11762441"/>
              <a:gd name="connsiteY30" fmla="*/ 707886 h 707886"/>
              <a:gd name="connsiteX31" fmla="*/ 6939840 w 11762441"/>
              <a:gd name="connsiteY31" fmla="*/ 707886 h 707886"/>
              <a:gd name="connsiteX32" fmla="*/ 6704591 w 11762441"/>
              <a:gd name="connsiteY32" fmla="*/ 707886 h 707886"/>
              <a:gd name="connsiteX33" fmla="*/ 5998845 w 11762441"/>
              <a:gd name="connsiteY33" fmla="*/ 707886 h 707886"/>
              <a:gd name="connsiteX34" fmla="*/ 5645972 w 11762441"/>
              <a:gd name="connsiteY34" fmla="*/ 707886 h 707886"/>
              <a:gd name="connsiteX35" fmla="*/ 5410723 w 11762441"/>
              <a:gd name="connsiteY35" fmla="*/ 707886 h 707886"/>
              <a:gd name="connsiteX36" fmla="*/ 5057850 w 11762441"/>
              <a:gd name="connsiteY36" fmla="*/ 707886 h 707886"/>
              <a:gd name="connsiteX37" fmla="*/ 4352103 w 11762441"/>
              <a:gd name="connsiteY37" fmla="*/ 707886 h 707886"/>
              <a:gd name="connsiteX38" fmla="*/ 3999230 w 11762441"/>
              <a:gd name="connsiteY38" fmla="*/ 707886 h 707886"/>
              <a:gd name="connsiteX39" fmla="*/ 3763981 w 11762441"/>
              <a:gd name="connsiteY39" fmla="*/ 707886 h 707886"/>
              <a:gd name="connsiteX40" fmla="*/ 3411108 w 11762441"/>
              <a:gd name="connsiteY40" fmla="*/ 707886 h 707886"/>
              <a:gd name="connsiteX41" fmla="*/ 2940610 w 11762441"/>
              <a:gd name="connsiteY41" fmla="*/ 707886 h 707886"/>
              <a:gd name="connsiteX42" fmla="*/ 2352488 w 11762441"/>
              <a:gd name="connsiteY42" fmla="*/ 707886 h 707886"/>
              <a:gd name="connsiteX43" fmla="*/ 1999615 w 11762441"/>
              <a:gd name="connsiteY43" fmla="*/ 707886 h 707886"/>
              <a:gd name="connsiteX44" fmla="*/ 1176244 w 11762441"/>
              <a:gd name="connsiteY44" fmla="*/ 707886 h 707886"/>
              <a:gd name="connsiteX45" fmla="*/ 588122 w 11762441"/>
              <a:gd name="connsiteY45" fmla="*/ 707886 h 707886"/>
              <a:gd name="connsiteX46" fmla="*/ 0 w 11762441"/>
              <a:gd name="connsiteY46" fmla="*/ 707886 h 707886"/>
              <a:gd name="connsiteX47" fmla="*/ 0 w 11762441"/>
              <a:gd name="connsiteY47" fmla="*/ 346864 h 707886"/>
              <a:gd name="connsiteX48" fmla="*/ 0 w 11762441"/>
              <a:gd name="connsiteY48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762441" h="707886" extrusionOk="0">
                <a:moveTo>
                  <a:pt x="0" y="0"/>
                </a:moveTo>
                <a:cubicBezTo>
                  <a:pt x="214359" y="-37766"/>
                  <a:pt x="291925" y="53203"/>
                  <a:pt x="470498" y="0"/>
                </a:cubicBezTo>
                <a:cubicBezTo>
                  <a:pt x="649071" y="-53203"/>
                  <a:pt x="645549" y="8865"/>
                  <a:pt x="705746" y="0"/>
                </a:cubicBezTo>
                <a:cubicBezTo>
                  <a:pt x="765943" y="-8865"/>
                  <a:pt x="1344621" y="37114"/>
                  <a:pt x="1529117" y="0"/>
                </a:cubicBezTo>
                <a:cubicBezTo>
                  <a:pt x="1713613" y="-37114"/>
                  <a:pt x="1806649" y="18918"/>
                  <a:pt x="1999615" y="0"/>
                </a:cubicBezTo>
                <a:cubicBezTo>
                  <a:pt x="2192581" y="-18918"/>
                  <a:pt x="2248090" y="52318"/>
                  <a:pt x="2470113" y="0"/>
                </a:cubicBezTo>
                <a:cubicBezTo>
                  <a:pt x="2692136" y="-52318"/>
                  <a:pt x="3020050" y="79623"/>
                  <a:pt x="3293483" y="0"/>
                </a:cubicBezTo>
                <a:cubicBezTo>
                  <a:pt x="3566916" y="-79623"/>
                  <a:pt x="3493923" y="12803"/>
                  <a:pt x="3646357" y="0"/>
                </a:cubicBezTo>
                <a:cubicBezTo>
                  <a:pt x="3798791" y="-12803"/>
                  <a:pt x="4214481" y="28927"/>
                  <a:pt x="4469728" y="0"/>
                </a:cubicBezTo>
                <a:cubicBezTo>
                  <a:pt x="4724975" y="-28927"/>
                  <a:pt x="5088058" y="79952"/>
                  <a:pt x="5293098" y="0"/>
                </a:cubicBezTo>
                <a:cubicBezTo>
                  <a:pt x="5498138" y="-79952"/>
                  <a:pt x="5602214" y="38189"/>
                  <a:pt x="5881221" y="0"/>
                </a:cubicBezTo>
                <a:cubicBezTo>
                  <a:pt x="6160228" y="-38189"/>
                  <a:pt x="6476945" y="51099"/>
                  <a:pt x="6704591" y="0"/>
                </a:cubicBezTo>
                <a:cubicBezTo>
                  <a:pt x="6932237" y="-51099"/>
                  <a:pt x="6975533" y="43170"/>
                  <a:pt x="7175089" y="0"/>
                </a:cubicBezTo>
                <a:cubicBezTo>
                  <a:pt x="7374645" y="-43170"/>
                  <a:pt x="7424702" y="40538"/>
                  <a:pt x="7645587" y="0"/>
                </a:cubicBezTo>
                <a:cubicBezTo>
                  <a:pt x="7866472" y="-40538"/>
                  <a:pt x="8067967" y="15435"/>
                  <a:pt x="8351333" y="0"/>
                </a:cubicBezTo>
                <a:cubicBezTo>
                  <a:pt x="8634699" y="-15435"/>
                  <a:pt x="8693786" y="3742"/>
                  <a:pt x="8821831" y="0"/>
                </a:cubicBezTo>
                <a:cubicBezTo>
                  <a:pt x="8949876" y="-3742"/>
                  <a:pt x="9450859" y="70902"/>
                  <a:pt x="9645202" y="0"/>
                </a:cubicBezTo>
                <a:cubicBezTo>
                  <a:pt x="9839545" y="-70902"/>
                  <a:pt x="10180998" y="32769"/>
                  <a:pt x="10468572" y="0"/>
                </a:cubicBezTo>
                <a:cubicBezTo>
                  <a:pt x="10756146" y="-32769"/>
                  <a:pt x="10810488" y="15385"/>
                  <a:pt x="11056695" y="0"/>
                </a:cubicBezTo>
                <a:cubicBezTo>
                  <a:pt x="11302902" y="-15385"/>
                  <a:pt x="11500322" y="4503"/>
                  <a:pt x="11762441" y="0"/>
                </a:cubicBezTo>
                <a:cubicBezTo>
                  <a:pt x="11792594" y="158267"/>
                  <a:pt x="11723964" y="218754"/>
                  <a:pt x="11762441" y="332706"/>
                </a:cubicBezTo>
                <a:cubicBezTo>
                  <a:pt x="11800918" y="446658"/>
                  <a:pt x="11717566" y="561659"/>
                  <a:pt x="11762441" y="707886"/>
                </a:cubicBezTo>
                <a:cubicBezTo>
                  <a:pt x="11426396" y="727207"/>
                  <a:pt x="11268674" y="684819"/>
                  <a:pt x="11056695" y="707886"/>
                </a:cubicBezTo>
                <a:cubicBezTo>
                  <a:pt x="10844716" y="730953"/>
                  <a:pt x="10785835" y="668991"/>
                  <a:pt x="10703821" y="707886"/>
                </a:cubicBezTo>
                <a:cubicBezTo>
                  <a:pt x="10621807" y="746781"/>
                  <a:pt x="10262757" y="648884"/>
                  <a:pt x="10115699" y="707886"/>
                </a:cubicBezTo>
                <a:cubicBezTo>
                  <a:pt x="9968641" y="766888"/>
                  <a:pt x="9974016" y="703244"/>
                  <a:pt x="9880450" y="707886"/>
                </a:cubicBezTo>
                <a:cubicBezTo>
                  <a:pt x="9786884" y="712528"/>
                  <a:pt x="9740954" y="700546"/>
                  <a:pt x="9645202" y="707886"/>
                </a:cubicBezTo>
                <a:cubicBezTo>
                  <a:pt x="9549450" y="715226"/>
                  <a:pt x="9264036" y="681720"/>
                  <a:pt x="9057080" y="707886"/>
                </a:cubicBezTo>
                <a:cubicBezTo>
                  <a:pt x="8850124" y="734052"/>
                  <a:pt x="8802831" y="677605"/>
                  <a:pt x="8704206" y="707886"/>
                </a:cubicBezTo>
                <a:cubicBezTo>
                  <a:pt x="8605581" y="738167"/>
                  <a:pt x="8174009" y="631923"/>
                  <a:pt x="7998460" y="707886"/>
                </a:cubicBezTo>
                <a:cubicBezTo>
                  <a:pt x="7822911" y="783849"/>
                  <a:pt x="7745314" y="683493"/>
                  <a:pt x="7645587" y="707886"/>
                </a:cubicBezTo>
                <a:cubicBezTo>
                  <a:pt x="7545860" y="732279"/>
                  <a:pt x="7100488" y="654710"/>
                  <a:pt x="6939840" y="707886"/>
                </a:cubicBezTo>
                <a:cubicBezTo>
                  <a:pt x="6779192" y="761062"/>
                  <a:pt x="6774697" y="700214"/>
                  <a:pt x="6704591" y="707886"/>
                </a:cubicBezTo>
                <a:cubicBezTo>
                  <a:pt x="6634485" y="715558"/>
                  <a:pt x="6269128" y="694013"/>
                  <a:pt x="5998845" y="707886"/>
                </a:cubicBezTo>
                <a:cubicBezTo>
                  <a:pt x="5728562" y="721759"/>
                  <a:pt x="5803247" y="665564"/>
                  <a:pt x="5645972" y="707886"/>
                </a:cubicBezTo>
                <a:cubicBezTo>
                  <a:pt x="5488697" y="750208"/>
                  <a:pt x="5492499" y="680509"/>
                  <a:pt x="5410723" y="707886"/>
                </a:cubicBezTo>
                <a:cubicBezTo>
                  <a:pt x="5328947" y="735263"/>
                  <a:pt x="5208607" y="703661"/>
                  <a:pt x="5057850" y="707886"/>
                </a:cubicBezTo>
                <a:cubicBezTo>
                  <a:pt x="4907093" y="712111"/>
                  <a:pt x="4634219" y="691236"/>
                  <a:pt x="4352103" y="707886"/>
                </a:cubicBezTo>
                <a:cubicBezTo>
                  <a:pt x="4069987" y="724536"/>
                  <a:pt x="4082017" y="672473"/>
                  <a:pt x="3999230" y="707886"/>
                </a:cubicBezTo>
                <a:cubicBezTo>
                  <a:pt x="3916443" y="743299"/>
                  <a:pt x="3826124" y="698282"/>
                  <a:pt x="3763981" y="707886"/>
                </a:cubicBezTo>
                <a:cubicBezTo>
                  <a:pt x="3701838" y="717490"/>
                  <a:pt x="3580710" y="668085"/>
                  <a:pt x="3411108" y="707886"/>
                </a:cubicBezTo>
                <a:cubicBezTo>
                  <a:pt x="3241506" y="747687"/>
                  <a:pt x="3157580" y="675638"/>
                  <a:pt x="2940610" y="707886"/>
                </a:cubicBezTo>
                <a:cubicBezTo>
                  <a:pt x="2723640" y="740134"/>
                  <a:pt x="2484803" y="679707"/>
                  <a:pt x="2352488" y="707886"/>
                </a:cubicBezTo>
                <a:cubicBezTo>
                  <a:pt x="2220173" y="736065"/>
                  <a:pt x="2169104" y="683213"/>
                  <a:pt x="1999615" y="707886"/>
                </a:cubicBezTo>
                <a:cubicBezTo>
                  <a:pt x="1830126" y="732559"/>
                  <a:pt x="1534442" y="649898"/>
                  <a:pt x="1176244" y="707886"/>
                </a:cubicBezTo>
                <a:cubicBezTo>
                  <a:pt x="818046" y="765874"/>
                  <a:pt x="856621" y="681660"/>
                  <a:pt x="588122" y="707886"/>
                </a:cubicBezTo>
                <a:cubicBezTo>
                  <a:pt x="319623" y="734112"/>
                  <a:pt x="256921" y="665403"/>
                  <a:pt x="0" y="707886"/>
                </a:cubicBezTo>
                <a:cubicBezTo>
                  <a:pt x="-22474" y="614421"/>
                  <a:pt x="40130" y="420818"/>
                  <a:pt x="0" y="346864"/>
                </a:cubicBezTo>
                <a:cubicBezTo>
                  <a:pt x="-40130" y="272910"/>
                  <a:pt x="1939" y="13076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OSINT: </a:t>
            </a:r>
            <a:r>
              <a:rPr lang="en-US" sz="4000" dirty="0">
                <a:latin typeface=""/>
              </a:rPr>
              <a:t>Very-Very New Phenomena </a:t>
            </a:r>
            <a:r>
              <a:rPr lang="en-US" sz="4000" strike="sngStrike" dirty="0">
                <a:latin typeface=""/>
              </a:rPr>
              <a:t>[</a:t>
            </a:r>
            <a:r>
              <a:rPr lang="en-US" sz="4000" strike="sngStrike" dirty="0" err="1">
                <a:latin typeface=""/>
              </a:rPr>
              <a:t>well,almost</a:t>
            </a:r>
            <a:r>
              <a:rPr lang="en-US" sz="4000" strike="sngStrike" dirty="0">
                <a:latin typeface=""/>
              </a:rPr>
              <a:t>]</a:t>
            </a:r>
          </a:p>
        </p:txBody>
      </p:sp>
      <p:pic>
        <p:nvPicPr>
          <p:cNvPr id="3074" name="Picture 2" descr="How To Think Like A Spy: Spy Secrets and Survival Techniques That Can Save You and Your Family by [Daniel Brand]">
            <a:extLst>
              <a:ext uri="{FF2B5EF4-FFF2-40B4-BE49-F238E27FC236}">
                <a16:creationId xmlns:a16="http://schemas.microsoft.com/office/drawing/2014/main" id="{75B7380A-B7BC-5416-007F-D7C53A4BB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8" y="1059196"/>
            <a:ext cx="1741503" cy="27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E6F0F9-8F8B-9405-36FE-638C25241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133" y="1059195"/>
            <a:ext cx="1829385" cy="2767137"/>
          </a:xfrm>
          <a:prstGeom prst="rect">
            <a:avLst/>
          </a:prstGeom>
        </p:spPr>
      </p:pic>
      <p:pic>
        <p:nvPicPr>
          <p:cNvPr id="3076" name="Picture 4" descr="112 Ussr Supreme Soviet Presidium Photos and Premium High Res Pictures -  Getty Images">
            <a:extLst>
              <a:ext uri="{FF2B5EF4-FFF2-40B4-BE49-F238E27FC236}">
                <a16:creationId xmlns:a16="http://schemas.microsoft.com/office/drawing/2014/main" id="{7814FA1F-CA49-51D5-57CB-0EA92874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9" y="3890213"/>
            <a:ext cx="4480129" cy="2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CCDF73-D0C3-3D57-4F84-B24CEDB043F1}"/>
              </a:ext>
            </a:extLst>
          </p:cNvPr>
          <p:cNvSpPr txBox="1"/>
          <p:nvPr/>
        </p:nvSpPr>
        <p:spPr>
          <a:xfrm>
            <a:off x="4976760" y="1111170"/>
            <a:ext cx="9642764" cy="2259080"/>
          </a:xfrm>
          <a:custGeom>
            <a:avLst/>
            <a:gdLst>
              <a:gd name="connsiteX0" fmla="*/ 0 w 9642764"/>
              <a:gd name="connsiteY0" fmla="*/ 0 h 2259080"/>
              <a:gd name="connsiteX1" fmla="*/ 470794 w 9642764"/>
              <a:gd name="connsiteY1" fmla="*/ 0 h 2259080"/>
              <a:gd name="connsiteX2" fmla="*/ 748732 w 9642764"/>
              <a:gd name="connsiteY2" fmla="*/ 0 h 2259080"/>
              <a:gd name="connsiteX3" fmla="*/ 1508809 w 9642764"/>
              <a:gd name="connsiteY3" fmla="*/ 0 h 2259080"/>
              <a:gd name="connsiteX4" fmla="*/ 1979603 w 9642764"/>
              <a:gd name="connsiteY4" fmla="*/ 0 h 2259080"/>
              <a:gd name="connsiteX5" fmla="*/ 2450396 w 9642764"/>
              <a:gd name="connsiteY5" fmla="*/ 0 h 2259080"/>
              <a:gd name="connsiteX6" fmla="*/ 3210473 w 9642764"/>
              <a:gd name="connsiteY6" fmla="*/ 0 h 2259080"/>
              <a:gd name="connsiteX7" fmla="*/ 3584839 w 9642764"/>
              <a:gd name="connsiteY7" fmla="*/ 0 h 2259080"/>
              <a:gd name="connsiteX8" fmla="*/ 4344916 w 9642764"/>
              <a:gd name="connsiteY8" fmla="*/ 0 h 2259080"/>
              <a:gd name="connsiteX9" fmla="*/ 5104993 w 9642764"/>
              <a:gd name="connsiteY9" fmla="*/ 0 h 2259080"/>
              <a:gd name="connsiteX10" fmla="*/ 5672214 w 9642764"/>
              <a:gd name="connsiteY10" fmla="*/ 0 h 2259080"/>
              <a:gd name="connsiteX11" fmla="*/ 6432291 w 9642764"/>
              <a:gd name="connsiteY11" fmla="*/ 0 h 2259080"/>
              <a:gd name="connsiteX12" fmla="*/ 6903085 w 9642764"/>
              <a:gd name="connsiteY12" fmla="*/ 0 h 2259080"/>
              <a:gd name="connsiteX13" fmla="*/ 7373878 w 9642764"/>
              <a:gd name="connsiteY13" fmla="*/ 0 h 2259080"/>
              <a:gd name="connsiteX14" fmla="*/ 8037527 w 9642764"/>
              <a:gd name="connsiteY14" fmla="*/ 0 h 2259080"/>
              <a:gd name="connsiteX15" fmla="*/ 8508321 w 9642764"/>
              <a:gd name="connsiteY15" fmla="*/ 0 h 2259080"/>
              <a:gd name="connsiteX16" fmla="*/ 9642764 w 9642764"/>
              <a:gd name="connsiteY16" fmla="*/ 0 h 2259080"/>
              <a:gd name="connsiteX17" fmla="*/ 9642764 w 9642764"/>
              <a:gd name="connsiteY17" fmla="*/ 609952 h 2259080"/>
              <a:gd name="connsiteX18" fmla="*/ 9642764 w 9642764"/>
              <a:gd name="connsiteY18" fmla="*/ 1197312 h 2259080"/>
              <a:gd name="connsiteX19" fmla="*/ 9642764 w 9642764"/>
              <a:gd name="connsiteY19" fmla="*/ 2259080 h 2259080"/>
              <a:gd name="connsiteX20" fmla="*/ 9364826 w 9642764"/>
              <a:gd name="connsiteY20" fmla="*/ 2259080 h 2259080"/>
              <a:gd name="connsiteX21" fmla="*/ 8604749 w 9642764"/>
              <a:gd name="connsiteY21" fmla="*/ 2259080 h 2259080"/>
              <a:gd name="connsiteX22" fmla="*/ 8037527 w 9642764"/>
              <a:gd name="connsiteY22" fmla="*/ 2259080 h 2259080"/>
              <a:gd name="connsiteX23" fmla="*/ 7663161 w 9642764"/>
              <a:gd name="connsiteY23" fmla="*/ 2259080 h 2259080"/>
              <a:gd name="connsiteX24" fmla="*/ 7095940 w 9642764"/>
              <a:gd name="connsiteY24" fmla="*/ 2259080 h 2259080"/>
              <a:gd name="connsiteX25" fmla="*/ 6818001 w 9642764"/>
              <a:gd name="connsiteY25" fmla="*/ 2259080 h 2259080"/>
              <a:gd name="connsiteX26" fmla="*/ 6540063 w 9642764"/>
              <a:gd name="connsiteY26" fmla="*/ 2259080 h 2259080"/>
              <a:gd name="connsiteX27" fmla="*/ 5972841 w 9642764"/>
              <a:gd name="connsiteY27" fmla="*/ 2259080 h 2259080"/>
              <a:gd name="connsiteX28" fmla="*/ 5598475 w 9642764"/>
              <a:gd name="connsiteY28" fmla="*/ 2259080 h 2259080"/>
              <a:gd name="connsiteX29" fmla="*/ 4934826 w 9642764"/>
              <a:gd name="connsiteY29" fmla="*/ 2259080 h 2259080"/>
              <a:gd name="connsiteX30" fmla="*/ 4560460 w 9642764"/>
              <a:gd name="connsiteY30" fmla="*/ 2259080 h 2259080"/>
              <a:gd name="connsiteX31" fmla="*/ 3896811 w 9642764"/>
              <a:gd name="connsiteY31" fmla="*/ 2259080 h 2259080"/>
              <a:gd name="connsiteX32" fmla="*/ 3618873 w 9642764"/>
              <a:gd name="connsiteY32" fmla="*/ 2259080 h 2259080"/>
              <a:gd name="connsiteX33" fmla="*/ 2955224 w 9642764"/>
              <a:gd name="connsiteY33" fmla="*/ 2259080 h 2259080"/>
              <a:gd name="connsiteX34" fmla="*/ 2580857 w 9642764"/>
              <a:gd name="connsiteY34" fmla="*/ 2259080 h 2259080"/>
              <a:gd name="connsiteX35" fmla="*/ 2302919 w 9642764"/>
              <a:gd name="connsiteY35" fmla="*/ 2259080 h 2259080"/>
              <a:gd name="connsiteX36" fmla="*/ 1928553 w 9642764"/>
              <a:gd name="connsiteY36" fmla="*/ 2259080 h 2259080"/>
              <a:gd name="connsiteX37" fmla="*/ 1264904 w 9642764"/>
              <a:gd name="connsiteY37" fmla="*/ 2259080 h 2259080"/>
              <a:gd name="connsiteX38" fmla="*/ 890538 w 9642764"/>
              <a:gd name="connsiteY38" fmla="*/ 2259080 h 2259080"/>
              <a:gd name="connsiteX39" fmla="*/ 612599 w 9642764"/>
              <a:gd name="connsiteY39" fmla="*/ 2259080 h 2259080"/>
              <a:gd name="connsiteX40" fmla="*/ 0 w 9642764"/>
              <a:gd name="connsiteY40" fmla="*/ 2259080 h 2259080"/>
              <a:gd name="connsiteX41" fmla="*/ 0 w 9642764"/>
              <a:gd name="connsiteY41" fmla="*/ 1716901 h 2259080"/>
              <a:gd name="connsiteX42" fmla="*/ 0 w 9642764"/>
              <a:gd name="connsiteY42" fmla="*/ 1219903 h 2259080"/>
              <a:gd name="connsiteX43" fmla="*/ 0 w 9642764"/>
              <a:gd name="connsiteY43" fmla="*/ 655133 h 2259080"/>
              <a:gd name="connsiteX44" fmla="*/ 0 w 9642764"/>
              <a:gd name="connsiteY44" fmla="*/ 0 h 2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642764" h="2259080" extrusionOk="0">
                <a:moveTo>
                  <a:pt x="0" y="0"/>
                </a:moveTo>
                <a:cubicBezTo>
                  <a:pt x="135711" y="-7758"/>
                  <a:pt x="262655" y="13815"/>
                  <a:pt x="470794" y="0"/>
                </a:cubicBezTo>
                <a:cubicBezTo>
                  <a:pt x="678933" y="-13815"/>
                  <a:pt x="673117" y="23144"/>
                  <a:pt x="748732" y="0"/>
                </a:cubicBezTo>
                <a:cubicBezTo>
                  <a:pt x="824347" y="-23144"/>
                  <a:pt x="1346411" y="61299"/>
                  <a:pt x="1508809" y="0"/>
                </a:cubicBezTo>
                <a:cubicBezTo>
                  <a:pt x="1671207" y="-61299"/>
                  <a:pt x="1871978" y="12205"/>
                  <a:pt x="1979603" y="0"/>
                </a:cubicBezTo>
                <a:cubicBezTo>
                  <a:pt x="2087228" y="-12205"/>
                  <a:pt x="2294034" y="29037"/>
                  <a:pt x="2450396" y="0"/>
                </a:cubicBezTo>
                <a:cubicBezTo>
                  <a:pt x="2606758" y="-29037"/>
                  <a:pt x="2988615" y="12215"/>
                  <a:pt x="3210473" y="0"/>
                </a:cubicBezTo>
                <a:cubicBezTo>
                  <a:pt x="3432331" y="-12215"/>
                  <a:pt x="3442197" y="27273"/>
                  <a:pt x="3584839" y="0"/>
                </a:cubicBezTo>
                <a:cubicBezTo>
                  <a:pt x="3727481" y="-27273"/>
                  <a:pt x="4000883" y="64861"/>
                  <a:pt x="4344916" y="0"/>
                </a:cubicBezTo>
                <a:cubicBezTo>
                  <a:pt x="4688949" y="-64861"/>
                  <a:pt x="4799467" y="63613"/>
                  <a:pt x="5104993" y="0"/>
                </a:cubicBezTo>
                <a:cubicBezTo>
                  <a:pt x="5410519" y="-63613"/>
                  <a:pt x="5492575" y="42725"/>
                  <a:pt x="5672214" y="0"/>
                </a:cubicBezTo>
                <a:cubicBezTo>
                  <a:pt x="5851853" y="-42725"/>
                  <a:pt x="6184617" y="54516"/>
                  <a:pt x="6432291" y="0"/>
                </a:cubicBezTo>
                <a:cubicBezTo>
                  <a:pt x="6679965" y="-54516"/>
                  <a:pt x="6731991" y="27545"/>
                  <a:pt x="6903085" y="0"/>
                </a:cubicBezTo>
                <a:cubicBezTo>
                  <a:pt x="7074179" y="-27545"/>
                  <a:pt x="7255930" y="10142"/>
                  <a:pt x="7373878" y="0"/>
                </a:cubicBezTo>
                <a:cubicBezTo>
                  <a:pt x="7491826" y="-10142"/>
                  <a:pt x="7738727" y="49894"/>
                  <a:pt x="8037527" y="0"/>
                </a:cubicBezTo>
                <a:cubicBezTo>
                  <a:pt x="8336327" y="-49894"/>
                  <a:pt x="8371945" y="38762"/>
                  <a:pt x="8508321" y="0"/>
                </a:cubicBezTo>
                <a:cubicBezTo>
                  <a:pt x="8644697" y="-38762"/>
                  <a:pt x="9392110" y="39306"/>
                  <a:pt x="9642764" y="0"/>
                </a:cubicBezTo>
                <a:cubicBezTo>
                  <a:pt x="9661839" y="279211"/>
                  <a:pt x="9639590" y="307011"/>
                  <a:pt x="9642764" y="609952"/>
                </a:cubicBezTo>
                <a:cubicBezTo>
                  <a:pt x="9645938" y="912893"/>
                  <a:pt x="9632049" y="933892"/>
                  <a:pt x="9642764" y="1197312"/>
                </a:cubicBezTo>
                <a:cubicBezTo>
                  <a:pt x="9653479" y="1460732"/>
                  <a:pt x="9637618" y="1836658"/>
                  <a:pt x="9642764" y="2259080"/>
                </a:cubicBezTo>
                <a:cubicBezTo>
                  <a:pt x="9543804" y="2269472"/>
                  <a:pt x="9484293" y="2237045"/>
                  <a:pt x="9364826" y="2259080"/>
                </a:cubicBezTo>
                <a:cubicBezTo>
                  <a:pt x="9245359" y="2281115"/>
                  <a:pt x="8944206" y="2206356"/>
                  <a:pt x="8604749" y="2259080"/>
                </a:cubicBezTo>
                <a:cubicBezTo>
                  <a:pt x="8265292" y="2311804"/>
                  <a:pt x="8254224" y="2206651"/>
                  <a:pt x="8037527" y="2259080"/>
                </a:cubicBezTo>
                <a:cubicBezTo>
                  <a:pt x="7820830" y="2311509"/>
                  <a:pt x="7754383" y="2216224"/>
                  <a:pt x="7663161" y="2259080"/>
                </a:cubicBezTo>
                <a:cubicBezTo>
                  <a:pt x="7571939" y="2301936"/>
                  <a:pt x="7343745" y="2225469"/>
                  <a:pt x="7095940" y="2259080"/>
                </a:cubicBezTo>
                <a:cubicBezTo>
                  <a:pt x="6848135" y="2292691"/>
                  <a:pt x="6878950" y="2249656"/>
                  <a:pt x="6818001" y="2259080"/>
                </a:cubicBezTo>
                <a:cubicBezTo>
                  <a:pt x="6757052" y="2268504"/>
                  <a:pt x="6654361" y="2241478"/>
                  <a:pt x="6540063" y="2259080"/>
                </a:cubicBezTo>
                <a:cubicBezTo>
                  <a:pt x="6425765" y="2276682"/>
                  <a:pt x="6185981" y="2253515"/>
                  <a:pt x="5972841" y="2259080"/>
                </a:cubicBezTo>
                <a:cubicBezTo>
                  <a:pt x="5759701" y="2264645"/>
                  <a:pt x="5729206" y="2255770"/>
                  <a:pt x="5598475" y="2259080"/>
                </a:cubicBezTo>
                <a:cubicBezTo>
                  <a:pt x="5467744" y="2262390"/>
                  <a:pt x="5192833" y="2218491"/>
                  <a:pt x="4934826" y="2259080"/>
                </a:cubicBezTo>
                <a:cubicBezTo>
                  <a:pt x="4676819" y="2299669"/>
                  <a:pt x="4699063" y="2247787"/>
                  <a:pt x="4560460" y="2259080"/>
                </a:cubicBezTo>
                <a:cubicBezTo>
                  <a:pt x="4421857" y="2270373"/>
                  <a:pt x="4042046" y="2218965"/>
                  <a:pt x="3896811" y="2259080"/>
                </a:cubicBezTo>
                <a:cubicBezTo>
                  <a:pt x="3751576" y="2299195"/>
                  <a:pt x="3697747" y="2236185"/>
                  <a:pt x="3618873" y="2259080"/>
                </a:cubicBezTo>
                <a:cubicBezTo>
                  <a:pt x="3539999" y="2281975"/>
                  <a:pt x="3273909" y="2199367"/>
                  <a:pt x="2955224" y="2259080"/>
                </a:cubicBezTo>
                <a:cubicBezTo>
                  <a:pt x="2636539" y="2318793"/>
                  <a:pt x="2666050" y="2248366"/>
                  <a:pt x="2580857" y="2259080"/>
                </a:cubicBezTo>
                <a:cubicBezTo>
                  <a:pt x="2495664" y="2269794"/>
                  <a:pt x="2362198" y="2232730"/>
                  <a:pt x="2302919" y="2259080"/>
                </a:cubicBezTo>
                <a:cubicBezTo>
                  <a:pt x="2243640" y="2285430"/>
                  <a:pt x="2045045" y="2253660"/>
                  <a:pt x="1928553" y="2259080"/>
                </a:cubicBezTo>
                <a:cubicBezTo>
                  <a:pt x="1812061" y="2264500"/>
                  <a:pt x="1517568" y="2220490"/>
                  <a:pt x="1264904" y="2259080"/>
                </a:cubicBezTo>
                <a:cubicBezTo>
                  <a:pt x="1012240" y="2297670"/>
                  <a:pt x="1000129" y="2225221"/>
                  <a:pt x="890538" y="2259080"/>
                </a:cubicBezTo>
                <a:cubicBezTo>
                  <a:pt x="780947" y="2292939"/>
                  <a:pt x="730487" y="2233173"/>
                  <a:pt x="612599" y="2259080"/>
                </a:cubicBezTo>
                <a:cubicBezTo>
                  <a:pt x="494711" y="2284987"/>
                  <a:pt x="135016" y="2254345"/>
                  <a:pt x="0" y="2259080"/>
                </a:cubicBezTo>
                <a:cubicBezTo>
                  <a:pt x="-22757" y="2122197"/>
                  <a:pt x="12601" y="1917147"/>
                  <a:pt x="0" y="1716901"/>
                </a:cubicBezTo>
                <a:cubicBezTo>
                  <a:pt x="-12601" y="1516655"/>
                  <a:pt x="59180" y="1406221"/>
                  <a:pt x="0" y="1219903"/>
                </a:cubicBezTo>
                <a:cubicBezTo>
                  <a:pt x="-59180" y="1033585"/>
                  <a:pt x="28489" y="835065"/>
                  <a:pt x="0" y="655133"/>
                </a:cubicBezTo>
                <a:cubicBezTo>
                  <a:pt x="-28489" y="475201"/>
                  <a:pt x="3887" y="29787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Kremlinology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Soviet Statistics Lies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   (China today?)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 ☐ </a:t>
            </a:r>
            <a:r>
              <a:rPr lang="en-US" sz="2800" dirty="0">
                <a:latin typeface=""/>
              </a:rPr>
              <a:t>Total Control: Spying is hard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    [in contrast to soviet spies in the US] </a:t>
            </a:r>
          </a:p>
        </p:txBody>
      </p:sp>
    </p:spTree>
    <p:extLst>
      <p:ext uri="{BB962C8B-B14F-4D97-AF65-F5344CB8AC3E}">
        <p14:creationId xmlns:p14="http://schemas.microsoft.com/office/powerpoint/2010/main" val="46138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11762441" cy="707886"/>
          </a:xfrm>
          <a:custGeom>
            <a:avLst/>
            <a:gdLst>
              <a:gd name="connsiteX0" fmla="*/ 0 w 11762441"/>
              <a:gd name="connsiteY0" fmla="*/ 0 h 707886"/>
              <a:gd name="connsiteX1" fmla="*/ 470498 w 11762441"/>
              <a:gd name="connsiteY1" fmla="*/ 0 h 707886"/>
              <a:gd name="connsiteX2" fmla="*/ 705746 w 11762441"/>
              <a:gd name="connsiteY2" fmla="*/ 0 h 707886"/>
              <a:gd name="connsiteX3" fmla="*/ 1529117 w 11762441"/>
              <a:gd name="connsiteY3" fmla="*/ 0 h 707886"/>
              <a:gd name="connsiteX4" fmla="*/ 1999615 w 11762441"/>
              <a:gd name="connsiteY4" fmla="*/ 0 h 707886"/>
              <a:gd name="connsiteX5" fmla="*/ 2470113 w 11762441"/>
              <a:gd name="connsiteY5" fmla="*/ 0 h 707886"/>
              <a:gd name="connsiteX6" fmla="*/ 3293483 w 11762441"/>
              <a:gd name="connsiteY6" fmla="*/ 0 h 707886"/>
              <a:gd name="connsiteX7" fmla="*/ 3646357 w 11762441"/>
              <a:gd name="connsiteY7" fmla="*/ 0 h 707886"/>
              <a:gd name="connsiteX8" fmla="*/ 4469728 w 11762441"/>
              <a:gd name="connsiteY8" fmla="*/ 0 h 707886"/>
              <a:gd name="connsiteX9" fmla="*/ 5293098 w 11762441"/>
              <a:gd name="connsiteY9" fmla="*/ 0 h 707886"/>
              <a:gd name="connsiteX10" fmla="*/ 5881221 w 11762441"/>
              <a:gd name="connsiteY10" fmla="*/ 0 h 707886"/>
              <a:gd name="connsiteX11" fmla="*/ 6704591 w 11762441"/>
              <a:gd name="connsiteY11" fmla="*/ 0 h 707886"/>
              <a:gd name="connsiteX12" fmla="*/ 7175089 w 11762441"/>
              <a:gd name="connsiteY12" fmla="*/ 0 h 707886"/>
              <a:gd name="connsiteX13" fmla="*/ 7645587 w 11762441"/>
              <a:gd name="connsiteY13" fmla="*/ 0 h 707886"/>
              <a:gd name="connsiteX14" fmla="*/ 8351333 w 11762441"/>
              <a:gd name="connsiteY14" fmla="*/ 0 h 707886"/>
              <a:gd name="connsiteX15" fmla="*/ 8821831 w 11762441"/>
              <a:gd name="connsiteY15" fmla="*/ 0 h 707886"/>
              <a:gd name="connsiteX16" fmla="*/ 9645202 w 11762441"/>
              <a:gd name="connsiteY16" fmla="*/ 0 h 707886"/>
              <a:gd name="connsiteX17" fmla="*/ 10468572 w 11762441"/>
              <a:gd name="connsiteY17" fmla="*/ 0 h 707886"/>
              <a:gd name="connsiteX18" fmla="*/ 11056695 w 11762441"/>
              <a:gd name="connsiteY18" fmla="*/ 0 h 707886"/>
              <a:gd name="connsiteX19" fmla="*/ 11762441 w 11762441"/>
              <a:gd name="connsiteY19" fmla="*/ 0 h 707886"/>
              <a:gd name="connsiteX20" fmla="*/ 11762441 w 11762441"/>
              <a:gd name="connsiteY20" fmla="*/ 332706 h 707886"/>
              <a:gd name="connsiteX21" fmla="*/ 11762441 w 11762441"/>
              <a:gd name="connsiteY21" fmla="*/ 707886 h 707886"/>
              <a:gd name="connsiteX22" fmla="*/ 11056695 w 11762441"/>
              <a:gd name="connsiteY22" fmla="*/ 707886 h 707886"/>
              <a:gd name="connsiteX23" fmla="*/ 10703821 w 11762441"/>
              <a:gd name="connsiteY23" fmla="*/ 707886 h 707886"/>
              <a:gd name="connsiteX24" fmla="*/ 10115699 w 11762441"/>
              <a:gd name="connsiteY24" fmla="*/ 707886 h 707886"/>
              <a:gd name="connsiteX25" fmla="*/ 9880450 w 11762441"/>
              <a:gd name="connsiteY25" fmla="*/ 707886 h 707886"/>
              <a:gd name="connsiteX26" fmla="*/ 9645202 w 11762441"/>
              <a:gd name="connsiteY26" fmla="*/ 707886 h 707886"/>
              <a:gd name="connsiteX27" fmla="*/ 9057080 w 11762441"/>
              <a:gd name="connsiteY27" fmla="*/ 707886 h 707886"/>
              <a:gd name="connsiteX28" fmla="*/ 8704206 w 11762441"/>
              <a:gd name="connsiteY28" fmla="*/ 707886 h 707886"/>
              <a:gd name="connsiteX29" fmla="*/ 7998460 w 11762441"/>
              <a:gd name="connsiteY29" fmla="*/ 707886 h 707886"/>
              <a:gd name="connsiteX30" fmla="*/ 7645587 w 11762441"/>
              <a:gd name="connsiteY30" fmla="*/ 707886 h 707886"/>
              <a:gd name="connsiteX31" fmla="*/ 6939840 w 11762441"/>
              <a:gd name="connsiteY31" fmla="*/ 707886 h 707886"/>
              <a:gd name="connsiteX32" fmla="*/ 6704591 w 11762441"/>
              <a:gd name="connsiteY32" fmla="*/ 707886 h 707886"/>
              <a:gd name="connsiteX33" fmla="*/ 5998845 w 11762441"/>
              <a:gd name="connsiteY33" fmla="*/ 707886 h 707886"/>
              <a:gd name="connsiteX34" fmla="*/ 5645972 w 11762441"/>
              <a:gd name="connsiteY34" fmla="*/ 707886 h 707886"/>
              <a:gd name="connsiteX35" fmla="*/ 5410723 w 11762441"/>
              <a:gd name="connsiteY35" fmla="*/ 707886 h 707886"/>
              <a:gd name="connsiteX36" fmla="*/ 5057850 w 11762441"/>
              <a:gd name="connsiteY36" fmla="*/ 707886 h 707886"/>
              <a:gd name="connsiteX37" fmla="*/ 4352103 w 11762441"/>
              <a:gd name="connsiteY37" fmla="*/ 707886 h 707886"/>
              <a:gd name="connsiteX38" fmla="*/ 3999230 w 11762441"/>
              <a:gd name="connsiteY38" fmla="*/ 707886 h 707886"/>
              <a:gd name="connsiteX39" fmla="*/ 3763981 w 11762441"/>
              <a:gd name="connsiteY39" fmla="*/ 707886 h 707886"/>
              <a:gd name="connsiteX40" fmla="*/ 3411108 w 11762441"/>
              <a:gd name="connsiteY40" fmla="*/ 707886 h 707886"/>
              <a:gd name="connsiteX41" fmla="*/ 2940610 w 11762441"/>
              <a:gd name="connsiteY41" fmla="*/ 707886 h 707886"/>
              <a:gd name="connsiteX42" fmla="*/ 2352488 w 11762441"/>
              <a:gd name="connsiteY42" fmla="*/ 707886 h 707886"/>
              <a:gd name="connsiteX43" fmla="*/ 1999615 w 11762441"/>
              <a:gd name="connsiteY43" fmla="*/ 707886 h 707886"/>
              <a:gd name="connsiteX44" fmla="*/ 1176244 w 11762441"/>
              <a:gd name="connsiteY44" fmla="*/ 707886 h 707886"/>
              <a:gd name="connsiteX45" fmla="*/ 588122 w 11762441"/>
              <a:gd name="connsiteY45" fmla="*/ 707886 h 707886"/>
              <a:gd name="connsiteX46" fmla="*/ 0 w 11762441"/>
              <a:gd name="connsiteY46" fmla="*/ 707886 h 707886"/>
              <a:gd name="connsiteX47" fmla="*/ 0 w 11762441"/>
              <a:gd name="connsiteY47" fmla="*/ 346864 h 707886"/>
              <a:gd name="connsiteX48" fmla="*/ 0 w 11762441"/>
              <a:gd name="connsiteY48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762441" h="707886" extrusionOk="0">
                <a:moveTo>
                  <a:pt x="0" y="0"/>
                </a:moveTo>
                <a:cubicBezTo>
                  <a:pt x="214359" y="-37766"/>
                  <a:pt x="291925" y="53203"/>
                  <a:pt x="470498" y="0"/>
                </a:cubicBezTo>
                <a:cubicBezTo>
                  <a:pt x="649071" y="-53203"/>
                  <a:pt x="645549" y="8865"/>
                  <a:pt x="705746" y="0"/>
                </a:cubicBezTo>
                <a:cubicBezTo>
                  <a:pt x="765943" y="-8865"/>
                  <a:pt x="1344621" y="37114"/>
                  <a:pt x="1529117" y="0"/>
                </a:cubicBezTo>
                <a:cubicBezTo>
                  <a:pt x="1713613" y="-37114"/>
                  <a:pt x="1806649" y="18918"/>
                  <a:pt x="1999615" y="0"/>
                </a:cubicBezTo>
                <a:cubicBezTo>
                  <a:pt x="2192581" y="-18918"/>
                  <a:pt x="2248090" y="52318"/>
                  <a:pt x="2470113" y="0"/>
                </a:cubicBezTo>
                <a:cubicBezTo>
                  <a:pt x="2692136" y="-52318"/>
                  <a:pt x="3020050" y="79623"/>
                  <a:pt x="3293483" y="0"/>
                </a:cubicBezTo>
                <a:cubicBezTo>
                  <a:pt x="3566916" y="-79623"/>
                  <a:pt x="3493923" y="12803"/>
                  <a:pt x="3646357" y="0"/>
                </a:cubicBezTo>
                <a:cubicBezTo>
                  <a:pt x="3798791" y="-12803"/>
                  <a:pt x="4214481" y="28927"/>
                  <a:pt x="4469728" y="0"/>
                </a:cubicBezTo>
                <a:cubicBezTo>
                  <a:pt x="4724975" y="-28927"/>
                  <a:pt x="5088058" y="79952"/>
                  <a:pt x="5293098" y="0"/>
                </a:cubicBezTo>
                <a:cubicBezTo>
                  <a:pt x="5498138" y="-79952"/>
                  <a:pt x="5602214" y="38189"/>
                  <a:pt x="5881221" y="0"/>
                </a:cubicBezTo>
                <a:cubicBezTo>
                  <a:pt x="6160228" y="-38189"/>
                  <a:pt x="6476945" y="51099"/>
                  <a:pt x="6704591" y="0"/>
                </a:cubicBezTo>
                <a:cubicBezTo>
                  <a:pt x="6932237" y="-51099"/>
                  <a:pt x="6975533" y="43170"/>
                  <a:pt x="7175089" y="0"/>
                </a:cubicBezTo>
                <a:cubicBezTo>
                  <a:pt x="7374645" y="-43170"/>
                  <a:pt x="7424702" y="40538"/>
                  <a:pt x="7645587" y="0"/>
                </a:cubicBezTo>
                <a:cubicBezTo>
                  <a:pt x="7866472" y="-40538"/>
                  <a:pt x="8067967" y="15435"/>
                  <a:pt x="8351333" y="0"/>
                </a:cubicBezTo>
                <a:cubicBezTo>
                  <a:pt x="8634699" y="-15435"/>
                  <a:pt x="8693786" y="3742"/>
                  <a:pt x="8821831" y="0"/>
                </a:cubicBezTo>
                <a:cubicBezTo>
                  <a:pt x="8949876" y="-3742"/>
                  <a:pt x="9450859" y="70902"/>
                  <a:pt x="9645202" y="0"/>
                </a:cubicBezTo>
                <a:cubicBezTo>
                  <a:pt x="9839545" y="-70902"/>
                  <a:pt x="10180998" y="32769"/>
                  <a:pt x="10468572" y="0"/>
                </a:cubicBezTo>
                <a:cubicBezTo>
                  <a:pt x="10756146" y="-32769"/>
                  <a:pt x="10810488" y="15385"/>
                  <a:pt x="11056695" y="0"/>
                </a:cubicBezTo>
                <a:cubicBezTo>
                  <a:pt x="11302902" y="-15385"/>
                  <a:pt x="11500322" y="4503"/>
                  <a:pt x="11762441" y="0"/>
                </a:cubicBezTo>
                <a:cubicBezTo>
                  <a:pt x="11792594" y="158267"/>
                  <a:pt x="11723964" y="218754"/>
                  <a:pt x="11762441" y="332706"/>
                </a:cubicBezTo>
                <a:cubicBezTo>
                  <a:pt x="11800918" y="446658"/>
                  <a:pt x="11717566" y="561659"/>
                  <a:pt x="11762441" y="707886"/>
                </a:cubicBezTo>
                <a:cubicBezTo>
                  <a:pt x="11426396" y="727207"/>
                  <a:pt x="11268674" y="684819"/>
                  <a:pt x="11056695" y="707886"/>
                </a:cubicBezTo>
                <a:cubicBezTo>
                  <a:pt x="10844716" y="730953"/>
                  <a:pt x="10785835" y="668991"/>
                  <a:pt x="10703821" y="707886"/>
                </a:cubicBezTo>
                <a:cubicBezTo>
                  <a:pt x="10621807" y="746781"/>
                  <a:pt x="10262757" y="648884"/>
                  <a:pt x="10115699" y="707886"/>
                </a:cubicBezTo>
                <a:cubicBezTo>
                  <a:pt x="9968641" y="766888"/>
                  <a:pt x="9974016" y="703244"/>
                  <a:pt x="9880450" y="707886"/>
                </a:cubicBezTo>
                <a:cubicBezTo>
                  <a:pt x="9786884" y="712528"/>
                  <a:pt x="9740954" y="700546"/>
                  <a:pt x="9645202" y="707886"/>
                </a:cubicBezTo>
                <a:cubicBezTo>
                  <a:pt x="9549450" y="715226"/>
                  <a:pt x="9264036" y="681720"/>
                  <a:pt x="9057080" y="707886"/>
                </a:cubicBezTo>
                <a:cubicBezTo>
                  <a:pt x="8850124" y="734052"/>
                  <a:pt x="8802831" y="677605"/>
                  <a:pt x="8704206" y="707886"/>
                </a:cubicBezTo>
                <a:cubicBezTo>
                  <a:pt x="8605581" y="738167"/>
                  <a:pt x="8174009" y="631923"/>
                  <a:pt x="7998460" y="707886"/>
                </a:cubicBezTo>
                <a:cubicBezTo>
                  <a:pt x="7822911" y="783849"/>
                  <a:pt x="7745314" y="683493"/>
                  <a:pt x="7645587" y="707886"/>
                </a:cubicBezTo>
                <a:cubicBezTo>
                  <a:pt x="7545860" y="732279"/>
                  <a:pt x="7100488" y="654710"/>
                  <a:pt x="6939840" y="707886"/>
                </a:cubicBezTo>
                <a:cubicBezTo>
                  <a:pt x="6779192" y="761062"/>
                  <a:pt x="6774697" y="700214"/>
                  <a:pt x="6704591" y="707886"/>
                </a:cubicBezTo>
                <a:cubicBezTo>
                  <a:pt x="6634485" y="715558"/>
                  <a:pt x="6269128" y="694013"/>
                  <a:pt x="5998845" y="707886"/>
                </a:cubicBezTo>
                <a:cubicBezTo>
                  <a:pt x="5728562" y="721759"/>
                  <a:pt x="5803247" y="665564"/>
                  <a:pt x="5645972" y="707886"/>
                </a:cubicBezTo>
                <a:cubicBezTo>
                  <a:pt x="5488697" y="750208"/>
                  <a:pt x="5492499" y="680509"/>
                  <a:pt x="5410723" y="707886"/>
                </a:cubicBezTo>
                <a:cubicBezTo>
                  <a:pt x="5328947" y="735263"/>
                  <a:pt x="5208607" y="703661"/>
                  <a:pt x="5057850" y="707886"/>
                </a:cubicBezTo>
                <a:cubicBezTo>
                  <a:pt x="4907093" y="712111"/>
                  <a:pt x="4634219" y="691236"/>
                  <a:pt x="4352103" y="707886"/>
                </a:cubicBezTo>
                <a:cubicBezTo>
                  <a:pt x="4069987" y="724536"/>
                  <a:pt x="4082017" y="672473"/>
                  <a:pt x="3999230" y="707886"/>
                </a:cubicBezTo>
                <a:cubicBezTo>
                  <a:pt x="3916443" y="743299"/>
                  <a:pt x="3826124" y="698282"/>
                  <a:pt x="3763981" y="707886"/>
                </a:cubicBezTo>
                <a:cubicBezTo>
                  <a:pt x="3701838" y="717490"/>
                  <a:pt x="3580710" y="668085"/>
                  <a:pt x="3411108" y="707886"/>
                </a:cubicBezTo>
                <a:cubicBezTo>
                  <a:pt x="3241506" y="747687"/>
                  <a:pt x="3157580" y="675638"/>
                  <a:pt x="2940610" y="707886"/>
                </a:cubicBezTo>
                <a:cubicBezTo>
                  <a:pt x="2723640" y="740134"/>
                  <a:pt x="2484803" y="679707"/>
                  <a:pt x="2352488" y="707886"/>
                </a:cubicBezTo>
                <a:cubicBezTo>
                  <a:pt x="2220173" y="736065"/>
                  <a:pt x="2169104" y="683213"/>
                  <a:pt x="1999615" y="707886"/>
                </a:cubicBezTo>
                <a:cubicBezTo>
                  <a:pt x="1830126" y="732559"/>
                  <a:pt x="1534442" y="649898"/>
                  <a:pt x="1176244" y="707886"/>
                </a:cubicBezTo>
                <a:cubicBezTo>
                  <a:pt x="818046" y="765874"/>
                  <a:pt x="856621" y="681660"/>
                  <a:pt x="588122" y="707886"/>
                </a:cubicBezTo>
                <a:cubicBezTo>
                  <a:pt x="319623" y="734112"/>
                  <a:pt x="256921" y="665403"/>
                  <a:pt x="0" y="707886"/>
                </a:cubicBezTo>
                <a:cubicBezTo>
                  <a:pt x="-22474" y="614421"/>
                  <a:pt x="40130" y="420818"/>
                  <a:pt x="0" y="346864"/>
                </a:cubicBezTo>
                <a:cubicBezTo>
                  <a:pt x="-40130" y="272910"/>
                  <a:pt x="1939" y="13076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OSINT: </a:t>
            </a:r>
            <a:r>
              <a:rPr lang="en-US" sz="4000" dirty="0">
                <a:latin typeface=""/>
              </a:rPr>
              <a:t>Very-Very New Phenomena </a:t>
            </a:r>
            <a:r>
              <a:rPr lang="en-US" sz="4000" strike="sngStrike" dirty="0">
                <a:latin typeface=""/>
              </a:rPr>
              <a:t>[</a:t>
            </a:r>
            <a:r>
              <a:rPr lang="en-US" sz="4000" strike="sngStrike" dirty="0" err="1">
                <a:latin typeface=""/>
              </a:rPr>
              <a:t>well,almost</a:t>
            </a:r>
            <a:r>
              <a:rPr lang="en-US" sz="4000" strike="sngStrike" dirty="0">
                <a:latin typeface=""/>
              </a:rPr>
              <a:t>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599AC-5410-71DE-B5BF-5EDCABC2900C}"/>
              </a:ext>
            </a:extLst>
          </p:cNvPr>
          <p:cNvGrpSpPr/>
          <p:nvPr/>
        </p:nvGrpSpPr>
        <p:grpSpPr>
          <a:xfrm>
            <a:off x="5148815" y="888283"/>
            <a:ext cx="6912912" cy="2952865"/>
            <a:chOff x="6798540" y="4511053"/>
            <a:chExt cx="5231058" cy="22344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8CCAB9-8BE5-80FA-C7D4-D91CEF72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8540" y="4511053"/>
              <a:ext cx="5231058" cy="223445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FB20B5-E02C-747A-B14E-3C126098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3935" y="4661432"/>
              <a:ext cx="3107765" cy="3644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ED6030-3A74-71F2-97BB-5242AC76B987}"/>
              </a:ext>
            </a:extLst>
          </p:cNvPr>
          <p:cNvGrpSpPr/>
          <p:nvPr/>
        </p:nvGrpSpPr>
        <p:grpSpPr>
          <a:xfrm>
            <a:off x="8763207" y="3890213"/>
            <a:ext cx="3266390" cy="2999746"/>
            <a:chOff x="7450621" y="1301741"/>
            <a:chExt cx="3990042" cy="36643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1B98A4-783A-6EBB-E5D0-F967A432B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0621" y="1301741"/>
              <a:ext cx="3990042" cy="36643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F15ED5-BAEF-580E-22D4-478E4572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0383" y="1627826"/>
              <a:ext cx="1934871" cy="411675"/>
            </a:xfrm>
            <a:prstGeom prst="rect">
              <a:avLst/>
            </a:prstGeom>
          </p:spPr>
        </p:pic>
      </p:grpSp>
      <p:pic>
        <p:nvPicPr>
          <p:cNvPr id="3074" name="Picture 2" descr="How To Think Like A Spy: Spy Secrets and Survival Techniques That Can Save You and Your Family by [Daniel Brand]">
            <a:extLst>
              <a:ext uri="{FF2B5EF4-FFF2-40B4-BE49-F238E27FC236}">
                <a16:creationId xmlns:a16="http://schemas.microsoft.com/office/drawing/2014/main" id="{75B7380A-B7BC-5416-007F-D7C53A4BB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8" y="1059196"/>
            <a:ext cx="1741503" cy="27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E6F0F9-8F8B-9405-36FE-638C25241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8133" y="1059195"/>
            <a:ext cx="1829385" cy="2767137"/>
          </a:xfrm>
          <a:prstGeom prst="rect">
            <a:avLst/>
          </a:prstGeom>
        </p:spPr>
      </p:pic>
      <p:pic>
        <p:nvPicPr>
          <p:cNvPr id="3076" name="Picture 4" descr="112 Ussr Supreme Soviet Presidium Photos and Premium High Res Pictures -  Getty Images">
            <a:extLst>
              <a:ext uri="{FF2B5EF4-FFF2-40B4-BE49-F238E27FC236}">
                <a16:creationId xmlns:a16="http://schemas.microsoft.com/office/drawing/2014/main" id="{7814FA1F-CA49-51D5-57CB-0EA92874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9" y="3890213"/>
            <a:ext cx="4480129" cy="2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02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OSINT Applications</a:t>
            </a:r>
            <a:endParaRPr lang="en-US" sz="4000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160EEF-E69D-ADA5-AAC9-7491D818283B}"/>
              </a:ext>
            </a:extLst>
          </p:cNvPr>
          <p:cNvSpPr txBox="1"/>
          <p:nvPr/>
        </p:nvSpPr>
        <p:spPr>
          <a:xfrm>
            <a:off x="195673" y="965951"/>
            <a:ext cx="10423835" cy="5656933"/>
          </a:xfrm>
          <a:custGeom>
            <a:avLst/>
            <a:gdLst>
              <a:gd name="connsiteX0" fmla="*/ 0 w 10423835"/>
              <a:gd name="connsiteY0" fmla="*/ 0 h 5656933"/>
              <a:gd name="connsiteX1" fmla="*/ 474864 w 10423835"/>
              <a:gd name="connsiteY1" fmla="*/ 0 h 5656933"/>
              <a:gd name="connsiteX2" fmla="*/ 741250 w 10423835"/>
              <a:gd name="connsiteY2" fmla="*/ 0 h 5656933"/>
              <a:gd name="connsiteX3" fmla="*/ 1528829 w 10423835"/>
              <a:gd name="connsiteY3" fmla="*/ 0 h 5656933"/>
              <a:gd name="connsiteX4" fmla="*/ 2003693 w 10423835"/>
              <a:gd name="connsiteY4" fmla="*/ 0 h 5656933"/>
              <a:gd name="connsiteX5" fmla="*/ 2478556 w 10423835"/>
              <a:gd name="connsiteY5" fmla="*/ 0 h 5656933"/>
              <a:gd name="connsiteX6" fmla="*/ 3266135 w 10423835"/>
              <a:gd name="connsiteY6" fmla="*/ 0 h 5656933"/>
              <a:gd name="connsiteX7" fmla="*/ 3636760 w 10423835"/>
              <a:gd name="connsiteY7" fmla="*/ 0 h 5656933"/>
              <a:gd name="connsiteX8" fmla="*/ 4424339 w 10423835"/>
              <a:gd name="connsiteY8" fmla="*/ 0 h 5656933"/>
              <a:gd name="connsiteX9" fmla="*/ 5211917 w 10423835"/>
              <a:gd name="connsiteY9" fmla="*/ 0 h 5656933"/>
              <a:gd name="connsiteX10" fmla="*/ 5791019 w 10423835"/>
              <a:gd name="connsiteY10" fmla="*/ 0 h 5656933"/>
              <a:gd name="connsiteX11" fmla="*/ 6578598 w 10423835"/>
              <a:gd name="connsiteY11" fmla="*/ 0 h 5656933"/>
              <a:gd name="connsiteX12" fmla="*/ 7053462 w 10423835"/>
              <a:gd name="connsiteY12" fmla="*/ 0 h 5656933"/>
              <a:gd name="connsiteX13" fmla="*/ 7528325 w 10423835"/>
              <a:gd name="connsiteY13" fmla="*/ 0 h 5656933"/>
              <a:gd name="connsiteX14" fmla="*/ 8211666 w 10423835"/>
              <a:gd name="connsiteY14" fmla="*/ 0 h 5656933"/>
              <a:gd name="connsiteX15" fmla="*/ 8686529 w 10423835"/>
              <a:gd name="connsiteY15" fmla="*/ 0 h 5656933"/>
              <a:gd name="connsiteX16" fmla="*/ 9474108 w 10423835"/>
              <a:gd name="connsiteY16" fmla="*/ 0 h 5656933"/>
              <a:gd name="connsiteX17" fmla="*/ 10423835 w 10423835"/>
              <a:gd name="connsiteY17" fmla="*/ 0 h 5656933"/>
              <a:gd name="connsiteX18" fmla="*/ 10423835 w 10423835"/>
              <a:gd name="connsiteY18" fmla="*/ 565693 h 5656933"/>
              <a:gd name="connsiteX19" fmla="*/ 10423835 w 10423835"/>
              <a:gd name="connsiteY19" fmla="*/ 1187956 h 5656933"/>
              <a:gd name="connsiteX20" fmla="*/ 10423835 w 10423835"/>
              <a:gd name="connsiteY20" fmla="*/ 1583941 h 5656933"/>
              <a:gd name="connsiteX21" fmla="*/ 10423835 w 10423835"/>
              <a:gd name="connsiteY21" fmla="*/ 2036496 h 5656933"/>
              <a:gd name="connsiteX22" fmla="*/ 10423835 w 10423835"/>
              <a:gd name="connsiteY22" fmla="*/ 2658759 h 5656933"/>
              <a:gd name="connsiteX23" fmla="*/ 10423835 w 10423835"/>
              <a:gd name="connsiteY23" fmla="*/ 3167882 h 5656933"/>
              <a:gd name="connsiteX24" fmla="*/ 10423835 w 10423835"/>
              <a:gd name="connsiteY24" fmla="*/ 3620437 h 5656933"/>
              <a:gd name="connsiteX25" fmla="*/ 10423835 w 10423835"/>
              <a:gd name="connsiteY25" fmla="*/ 4242700 h 5656933"/>
              <a:gd name="connsiteX26" fmla="*/ 10423835 w 10423835"/>
              <a:gd name="connsiteY26" fmla="*/ 4808393 h 5656933"/>
              <a:gd name="connsiteX27" fmla="*/ 10423835 w 10423835"/>
              <a:gd name="connsiteY27" fmla="*/ 5656933 h 5656933"/>
              <a:gd name="connsiteX28" fmla="*/ 9636256 w 10423835"/>
              <a:gd name="connsiteY28" fmla="*/ 5656933 h 5656933"/>
              <a:gd name="connsiteX29" fmla="*/ 8952916 w 10423835"/>
              <a:gd name="connsiteY29" fmla="*/ 5656933 h 5656933"/>
              <a:gd name="connsiteX30" fmla="*/ 8582291 w 10423835"/>
              <a:gd name="connsiteY30" fmla="*/ 5656933 h 5656933"/>
              <a:gd name="connsiteX31" fmla="*/ 7898951 w 10423835"/>
              <a:gd name="connsiteY31" fmla="*/ 5656933 h 5656933"/>
              <a:gd name="connsiteX32" fmla="*/ 7632564 w 10423835"/>
              <a:gd name="connsiteY32" fmla="*/ 5656933 h 5656933"/>
              <a:gd name="connsiteX33" fmla="*/ 6949223 w 10423835"/>
              <a:gd name="connsiteY33" fmla="*/ 5656933 h 5656933"/>
              <a:gd name="connsiteX34" fmla="*/ 6578598 w 10423835"/>
              <a:gd name="connsiteY34" fmla="*/ 5656933 h 5656933"/>
              <a:gd name="connsiteX35" fmla="*/ 6312211 w 10423835"/>
              <a:gd name="connsiteY35" fmla="*/ 5656933 h 5656933"/>
              <a:gd name="connsiteX36" fmla="*/ 5941586 w 10423835"/>
              <a:gd name="connsiteY36" fmla="*/ 5656933 h 5656933"/>
              <a:gd name="connsiteX37" fmla="*/ 5258246 w 10423835"/>
              <a:gd name="connsiteY37" fmla="*/ 5656933 h 5656933"/>
              <a:gd name="connsiteX38" fmla="*/ 4887620 w 10423835"/>
              <a:gd name="connsiteY38" fmla="*/ 5656933 h 5656933"/>
              <a:gd name="connsiteX39" fmla="*/ 4621234 w 10423835"/>
              <a:gd name="connsiteY39" fmla="*/ 5656933 h 5656933"/>
              <a:gd name="connsiteX40" fmla="*/ 4250608 w 10423835"/>
              <a:gd name="connsiteY40" fmla="*/ 5656933 h 5656933"/>
              <a:gd name="connsiteX41" fmla="*/ 3775745 w 10423835"/>
              <a:gd name="connsiteY41" fmla="*/ 5656933 h 5656933"/>
              <a:gd name="connsiteX42" fmla="*/ 3196643 w 10423835"/>
              <a:gd name="connsiteY42" fmla="*/ 5656933 h 5656933"/>
              <a:gd name="connsiteX43" fmla="*/ 2826017 w 10423835"/>
              <a:gd name="connsiteY43" fmla="*/ 5656933 h 5656933"/>
              <a:gd name="connsiteX44" fmla="*/ 2038439 w 10423835"/>
              <a:gd name="connsiteY44" fmla="*/ 5656933 h 5656933"/>
              <a:gd name="connsiteX45" fmla="*/ 1459337 w 10423835"/>
              <a:gd name="connsiteY45" fmla="*/ 5656933 h 5656933"/>
              <a:gd name="connsiteX46" fmla="*/ 671758 w 10423835"/>
              <a:gd name="connsiteY46" fmla="*/ 5656933 h 5656933"/>
              <a:gd name="connsiteX47" fmla="*/ 0 w 10423835"/>
              <a:gd name="connsiteY47" fmla="*/ 5656933 h 5656933"/>
              <a:gd name="connsiteX48" fmla="*/ 0 w 10423835"/>
              <a:gd name="connsiteY48" fmla="*/ 5147809 h 5656933"/>
              <a:gd name="connsiteX49" fmla="*/ 0 w 10423835"/>
              <a:gd name="connsiteY49" fmla="*/ 4638685 h 5656933"/>
              <a:gd name="connsiteX50" fmla="*/ 0 w 10423835"/>
              <a:gd name="connsiteY50" fmla="*/ 4016422 h 5656933"/>
              <a:gd name="connsiteX51" fmla="*/ 0 w 10423835"/>
              <a:gd name="connsiteY51" fmla="*/ 3450729 h 5656933"/>
              <a:gd name="connsiteX52" fmla="*/ 0 w 10423835"/>
              <a:gd name="connsiteY52" fmla="*/ 2771897 h 5656933"/>
              <a:gd name="connsiteX53" fmla="*/ 0 w 10423835"/>
              <a:gd name="connsiteY53" fmla="*/ 2093065 h 5656933"/>
              <a:gd name="connsiteX54" fmla="*/ 0 w 10423835"/>
              <a:gd name="connsiteY54" fmla="*/ 1470803 h 5656933"/>
              <a:gd name="connsiteX55" fmla="*/ 0 w 10423835"/>
              <a:gd name="connsiteY55" fmla="*/ 848540 h 5656933"/>
              <a:gd name="connsiteX56" fmla="*/ 0 w 10423835"/>
              <a:gd name="connsiteY56" fmla="*/ 0 h 565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423835" h="5656933" extrusionOk="0">
                <a:moveTo>
                  <a:pt x="0" y="0"/>
                </a:moveTo>
                <a:cubicBezTo>
                  <a:pt x="177186" y="-28260"/>
                  <a:pt x="378032" y="37283"/>
                  <a:pt x="474864" y="0"/>
                </a:cubicBezTo>
                <a:cubicBezTo>
                  <a:pt x="571696" y="-37283"/>
                  <a:pt x="643926" y="6898"/>
                  <a:pt x="741250" y="0"/>
                </a:cubicBezTo>
                <a:cubicBezTo>
                  <a:pt x="838574" y="-6898"/>
                  <a:pt x="1262933" y="85390"/>
                  <a:pt x="1528829" y="0"/>
                </a:cubicBezTo>
                <a:cubicBezTo>
                  <a:pt x="1794725" y="-85390"/>
                  <a:pt x="1877827" y="33865"/>
                  <a:pt x="2003693" y="0"/>
                </a:cubicBezTo>
                <a:cubicBezTo>
                  <a:pt x="2129559" y="-33865"/>
                  <a:pt x="2323621" y="25585"/>
                  <a:pt x="2478556" y="0"/>
                </a:cubicBezTo>
                <a:cubicBezTo>
                  <a:pt x="2633491" y="-25585"/>
                  <a:pt x="3031337" y="29539"/>
                  <a:pt x="3266135" y="0"/>
                </a:cubicBezTo>
                <a:cubicBezTo>
                  <a:pt x="3500933" y="-29539"/>
                  <a:pt x="3476578" y="38952"/>
                  <a:pt x="3636760" y="0"/>
                </a:cubicBezTo>
                <a:cubicBezTo>
                  <a:pt x="3796942" y="-38952"/>
                  <a:pt x="4054817" y="41496"/>
                  <a:pt x="4424339" y="0"/>
                </a:cubicBezTo>
                <a:cubicBezTo>
                  <a:pt x="4793861" y="-41496"/>
                  <a:pt x="5024088" y="47178"/>
                  <a:pt x="5211917" y="0"/>
                </a:cubicBezTo>
                <a:cubicBezTo>
                  <a:pt x="5399746" y="-47178"/>
                  <a:pt x="5570243" y="5541"/>
                  <a:pt x="5791019" y="0"/>
                </a:cubicBezTo>
                <a:cubicBezTo>
                  <a:pt x="6011795" y="-5541"/>
                  <a:pt x="6246623" y="81194"/>
                  <a:pt x="6578598" y="0"/>
                </a:cubicBezTo>
                <a:cubicBezTo>
                  <a:pt x="6910573" y="-81194"/>
                  <a:pt x="6883174" y="55375"/>
                  <a:pt x="7053462" y="0"/>
                </a:cubicBezTo>
                <a:cubicBezTo>
                  <a:pt x="7223750" y="-55375"/>
                  <a:pt x="7399284" y="43444"/>
                  <a:pt x="7528325" y="0"/>
                </a:cubicBezTo>
                <a:cubicBezTo>
                  <a:pt x="7657366" y="-43444"/>
                  <a:pt x="8003986" y="70049"/>
                  <a:pt x="8211666" y="0"/>
                </a:cubicBezTo>
                <a:cubicBezTo>
                  <a:pt x="8419346" y="-70049"/>
                  <a:pt x="8460859" y="33989"/>
                  <a:pt x="8686529" y="0"/>
                </a:cubicBezTo>
                <a:cubicBezTo>
                  <a:pt x="8912199" y="-33989"/>
                  <a:pt x="9138692" y="16418"/>
                  <a:pt x="9474108" y="0"/>
                </a:cubicBezTo>
                <a:cubicBezTo>
                  <a:pt x="9809524" y="-16418"/>
                  <a:pt x="10176312" y="39155"/>
                  <a:pt x="10423835" y="0"/>
                </a:cubicBezTo>
                <a:cubicBezTo>
                  <a:pt x="10429681" y="139485"/>
                  <a:pt x="10406267" y="390046"/>
                  <a:pt x="10423835" y="565693"/>
                </a:cubicBezTo>
                <a:cubicBezTo>
                  <a:pt x="10441403" y="741340"/>
                  <a:pt x="10391915" y="888339"/>
                  <a:pt x="10423835" y="1187956"/>
                </a:cubicBezTo>
                <a:cubicBezTo>
                  <a:pt x="10455755" y="1487573"/>
                  <a:pt x="10376355" y="1428347"/>
                  <a:pt x="10423835" y="1583941"/>
                </a:cubicBezTo>
                <a:cubicBezTo>
                  <a:pt x="10471315" y="1739536"/>
                  <a:pt x="10384597" y="1822522"/>
                  <a:pt x="10423835" y="2036496"/>
                </a:cubicBezTo>
                <a:cubicBezTo>
                  <a:pt x="10463073" y="2250471"/>
                  <a:pt x="10387475" y="2493651"/>
                  <a:pt x="10423835" y="2658759"/>
                </a:cubicBezTo>
                <a:cubicBezTo>
                  <a:pt x="10460195" y="2823867"/>
                  <a:pt x="10419565" y="2960927"/>
                  <a:pt x="10423835" y="3167882"/>
                </a:cubicBezTo>
                <a:cubicBezTo>
                  <a:pt x="10428105" y="3374837"/>
                  <a:pt x="10377651" y="3454210"/>
                  <a:pt x="10423835" y="3620437"/>
                </a:cubicBezTo>
                <a:cubicBezTo>
                  <a:pt x="10470019" y="3786664"/>
                  <a:pt x="10355651" y="3962174"/>
                  <a:pt x="10423835" y="4242700"/>
                </a:cubicBezTo>
                <a:cubicBezTo>
                  <a:pt x="10492019" y="4523226"/>
                  <a:pt x="10396507" y="4634912"/>
                  <a:pt x="10423835" y="4808393"/>
                </a:cubicBezTo>
                <a:cubicBezTo>
                  <a:pt x="10451163" y="4981874"/>
                  <a:pt x="10413932" y="5392660"/>
                  <a:pt x="10423835" y="5656933"/>
                </a:cubicBezTo>
                <a:cubicBezTo>
                  <a:pt x="10249513" y="5701820"/>
                  <a:pt x="9872261" y="5612933"/>
                  <a:pt x="9636256" y="5656933"/>
                </a:cubicBezTo>
                <a:cubicBezTo>
                  <a:pt x="9400251" y="5700933"/>
                  <a:pt x="9274308" y="5620486"/>
                  <a:pt x="8952916" y="5656933"/>
                </a:cubicBezTo>
                <a:cubicBezTo>
                  <a:pt x="8631524" y="5693380"/>
                  <a:pt x="8689888" y="5625740"/>
                  <a:pt x="8582291" y="5656933"/>
                </a:cubicBezTo>
                <a:cubicBezTo>
                  <a:pt x="8474695" y="5688126"/>
                  <a:pt x="8114522" y="5653214"/>
                  <a:pt x="7898951" y="5656933"/>
                </a:cubicBezTo>
                <a:cubicBezTo>
                  <a:pt x="7683380" y="5660652"/>
                  <a:pt x="7712419" y="5627644"/>
                  <a:pt x="7632564" y="5656933"/>
                </a:cubicBezTo>
                <a:cubicBezTo>
                  <a:pt x="7552709" y="5686222"/>
                  <a:pt x="7204665" y="5628206"/>
                  <a:pt x="6949223" y="5656933"/>
                </a:cubicBezTo>
                <a:cubicBezTo>
                  <a:pt x="6693781" y="5685660"/>
                  <a:pt x="6734963" y="5632830"/>
                  <a:pt x="6578598" y="5656933"/>
                </a:cubicBezTo>
                <a:cubicBezTo>
                  <a:pt x="6422233" y="5681036"/>
                  <a:pt x="6412399" y="5639910"/>
                  <a:pt x="6312211" y="5656933"/>
                </a:cubicBezTo>
                <a:cubicBezTo>
                  <a:pt x="6212023" y="5673956"/>
                  <a:pt x="6106538" y="5625677"/>
                  <a:pt x="5941586" y="5656933"/>
                </a:cubicBezTo>
                <a:cubicBezTo>
                  <a:pt x="5776634" y="5688189"/>
                  <a:pt x="5572031" y="5608746"/>
                  <a:pt x="5258246" y="5656933"/>
                </a:cubicBezTo>
                <a:cubicBezTo>
                  <a:pt x="4944461" y="5705120"/>
                  <a:pt x="5063627" y="5653356"/>
                  <a:pt x="4887620" y="5656933"/>
                </a:cubicBezTo>
                <a:cubicBezTo>
                  <a:pt x="4711613" y="5660510"/>
                  <a:pt x="4714577" y="5641091"/>
                  <a:pt x="4621234" y="5656933"/>
                </a:cubicBezTo>
                <a:cubicBezTo>
                  <a:pt x="4527891" y="5672775"/>
                  <a:pt x="4365307" y="5648087"/>
                  <a:pt x="4250608" y="5656933"/>
                </a:cubicBezTo>
                <a:cubicBezTo>
                  <a:pt x="4135909" y="5665779"/>
                  <a:pt x="3960286" y="5621088"/>
                  <a:pt x="3775745" y="5656933"/>
                </a:cubicBezTo>
                <a:cubicBezTo>
                  <a:pt x="3591204" y="5692778"/>
                  <a:pt x="3359174" y="5590595"/>
                  <a:pt x="3196643" y="5656933"/>
                </a:cubicBezTo>
                <a:cubicBezTo>
                  <a:pt x="3034112" y="5723271"/>
                  <a:pt x="3008931" y="5652484"/>
                  <a:pt x="2826017" y="5656933"/>
                </a:cubicBezTo>
                <a:cubicBezTo>
                  <a:pt x="2643103" y="5661382"/>
                  <a:pt x="2377992" y="5656929"/>
                  <a:pt x="2038439" y="5656933"/>
                </a:cubicBezTo>
                <a:cubicBezTo>
                  <a:pt x="1698886" y="5656937"/>
                  <a:pt x="1588211" y="5621033"/>
                  <a:pt x="1459337" y="5656933"/>
                </a:cubicBezTo>
                <a:cubicBezTo>
                  <a:pt x="1330463" y="5692833"/>
                  <a:pt x="881598" y="5592347"/>
                  <a:pt x="671758" y="5656933"/>
                </a:cubicBezTo>
                <a:cubicBezTo>
                  <a:pt x="461918" y="5721519"/>
                  <a:pt x="233931" y="5593057"/>
                  <a:pt x="0" y="5656933"/>
                </a:cubicBezTo>
                <a:cubicBezTo>
                  <a:pt x="-43221" y="5530589"/>
                  <a:pt x="31370" y="5369946"/>
                  <a:pt x="0" y="5147809"/>
                </a:cubicBezTo>
                <a:cubicBezTo>
                  <a:pt x="-31370" y="4925672"/>
                  <a:pt x="11700" y="4850761"/>
                  <a:pt x="0" y="4638685"/>
                </a:cubicBezTo>
                <a:cubicBezTo>
                  <a:pt x="-11700" y="4426609"/>
                  <a:pt x="28512" y="4186718"/>
                  <a:pt x="0" y="4016422"/>
                </a:cubicBezTo>
                <a:cubicBezTo>
                  <a:pt x="-28512" y="3846126"/>
                  <a:pt x="57672" y="3702409"/>
                  <a:pt x="0" y="3450729"/>
                </a:cubicBezTo>
                <a:cubicBezTo>
                  <a:pt x="-57672" y="3199049"/>
                  <a:pt x="11646" y="3086893"/>
                  <a:pt x="0" y="2771897"/>
                </a:cubicBezTo>
                <a:cubicBezTo>
                  <a:pt x="-11646" y="2456901"/>
                  <a:pt x="3106" y="2280627"/>
                  <a:pt x="0" y="2093065"/>
                </a:cubicBezTo>
                <a:cubicBezTo>
                  <a:pt x="-3106" y="1905503"/>
                  <a:pt x="51042" y="1707735"/>
                  <a:pt x="0" y="1470803"/>
                </a:cubicBezTo>
                <a:cubicBezTo>
                  <a:pt x="-51042" y="1233871"/>
                  <a:pt x="7059" y="1123430"/>
                  <a:pt x="0" y="848540"/>
                </a:cubicBezTo>
                <a:cubicBezTo>
                  <a:pt x="-7059" y="573650"/>
                  <a:pt x="32354" y="36186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International Relations</a:t>
            </a:r>
            <a:endParaRPr lang="en-US" sz="2800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Open-</a:t>
            </a:r>
            <a:r>
              <a:rPr lang="en-US" sz="2800" dirty="0" err="1">
                <a:latin typeface=""/>
              </a:rPr>
              <a:t>Dat</a:t>
            </a:r>
            <a:r>
              <a:rPr lang="en-US" sz="2800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“</a:t>
            </a:r>
            <a:r>
              <a:rPr lang="en-US" sz="2800" dirty="0">
                <a:latin typeface=""/>
              </a:rPr>
              <a:t>Espionage”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Military operations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 ☐ </a:t>
            </a:r>
            <a:r>
              <a:rPr lang="en-US" sz="2800" dirty="0">
                <a:latin typeface=""/>
              </a:rPr>
              <a:t>Anti-terrorism</a:t>
            </a:r>
            <a:endParaRPr lang="en-US" sz="2800" dirty="0">
              <a:latin typeface="American Typewriter" panose="02090604020004020304" pitchFamily="18" charset="77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Corporate Sector: 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☐</a:t>
            </a:r>
            <a:r>
              <a:rPr lang="en-US" sz="2800" dirty="0">
                <a:latin typeface=""/>
              </a:rPr>
              <a:t> Competitive Intelligence (Uber)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</a:t>
            </a:r>
            <a:r>
              <a:rPr lang="en-US" sz="2800" dirty="0">
                <a:latin typeface="American Typewriter" panose="02090604020004020304" pitchFamily="18" charset="77"/>
              </a:rPr>
              <a:t>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Market strategy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American Typewriter" panose="02090604020004020304" pitchFamily="18" charset="77"/>
              </a:rPr>
              <a:t>      </a:t>
            </a:r>
            <a:r>
              <a:rPr lang="en-US" sz="2800" b="1" dirty="0">
                <a:latin typeface=""/>
              </a:rPr>
              <a:t>☐ </a:t>
            </a:r>
            <a:r>
              <a:rPr lang="en-US" sz="2800" dirty="0">
                <a:latin typeface=""/>
              </a:rPr>
              <a:t>Military operations</a:t>
            </a: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Public Policy: 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 ☐</a:t>
            </a:r>
            <a:r>
              <a:rPr lang="en-US" sz="2800" dirty="0">
                <a:latin typeface=""/>
              </a:rPr>
              <a:t> </a:t>
            </a:r>
            <a:r>
              <a:rPr lang="en-US" sz="2800" dirty="0" err="1">
                <a:latin typeface=""/>
              </a:rPr>
              <a:t>Sensetive</a:t>
            </a:r>
            <a:r>
              <a:rPr lang="en-US" sz="2800" dirty="0">
                <a:latin typeface=""/>
              </a:rPr>
              <a:t> Issues (teenage pregnancy / racism / bullying )</a:t>
            </a: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600" b="1" dirty="0">
                <a:latin typeface=""/>
              </a:rPr>
              <a:t> </a:t>
            </a:r>
            <a:r>
              <a:rPr lang="en-US" sz="2800" b="1" dirty="0">
                <a:latin typeface=""/>
              </a:rPr>
              <a:t>Criminal Investigations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latin typeface=""/>
              </a:rPr>
              <a:t>    ☐ </a:t>
            </a:r>
            <a:r>
              <a:rPr lang="en-US" sz="2800" dirty="0">
                <a:latin typeface=""/>
              </a:rPr>
              <a:t>Crypto-investigations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  good guys: “money laundering”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"/>
              </a:rPr>
              <a:t>        bad guys: “Repress donors of political opposition”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1481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D1ED7C-C589-704E-BF45-8032EA65680F}">
  <we:reference id="4b785c87-866c-4bad-85d8-5d1ae467ac9a" version="3.5.0.0" store="EXCatalog" storeType="EXCatalog"/>
  <we:alternateReferences>
    <we:reference id="WA104381909" version="3.5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6839</TotalTime>
  <Words>1510</Words>
  <Application>Microsoft Macintosh PowerPoint</Application>
  <PresentationFormat>Widescreen</PresentationFormat>
  <Paragraphs>307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American Typewriter</vt:lpstr>
      <vt:lpstr>Arial</vt:lpstr>
      <vt:lpstr>Calibri</vt:lpstr>
      <vt:lpstr>Calibri Light</vt:lpstr>
      <vt:lpstr>Cambria Math</vt:lpstr>
      <vt:lpstr>Cavolini</vt:lpstr>
      <vt:lpstr>Wingdings</vt:lpstr>
      <vt:lpstr>Office Theme</vt:lpstr>
      <vt:lpstr>Open-Source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Policy</dc:title>
  <dc:creator>Sobolev, Anton</dc:creator>
  <cp:lastModifiedBy>Sobolev, Anton</cp:lastModifiedBy>
  <cp:revision>684</cp:revision>
  <dcterms:created xsi:type="dcterms:W3CDTF">2021-08-24T21:04:57Z</dcterms:created>
  <dcterms:modified xsi:type="dcterms:W3CDTF">2023-06-21T18:57:44Z</dcterms:modified>
</cp:coreProperties>
</file>